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1"/>
  </p:sldMasterIdLst>
  <p:notesMasterIdLst>
    <p:notesMasterId r:id="rId30"/>
  </p:notesMasterIdLst>
  <p:handoutMasterIdLst>
    <p:handoutMasterId r:id="rId31"/>
  </p:handoutMasterIdLst>
  <p:sldIdLst>
    <p:sldId id="354" r:id="rId2"/>
    <p:sldId id="267" r:id="rId3"/>
    <p:sldId id="328" r:id="rId4"/>
    <p:sldId id="332" r:id="rId5"/>
    <p:sldId id="330" r:id="rId6"/>
    <p:sldId id="331" r:id="rId7"/>
    <p:sldId id="333" r:id="rId8"/>
    <p:sldId id="355" r:id="rId9"/>
    <p:sldId id="334" r:id="rId10"/>
    <p:sldId id="335" r:id="rId11"/>
    <p:sldId id="336" r:id="rId12"/>
    <p:sldId id="353" r:id="rId13"/>
    <p:sldId id="258" r:id="rId14"/>
    <p:sldId id="338" r:id="rId15"/>
    <p:sldId id="357" r:id="rId16"/>
    <p:sldId id="337" r:id="rId17"/>
    <p:sldId id="341" r:id="rId18"/>
    <p:sldId id="356" r:id="rId19"/>
    <p:sldId id="343" r:id="rId20"/>
    <p:sldId id="358" r:id="rId21"/>
    <p:sldId id="342" r:id="rId22"/>
    <p:sldId id="349" r:id="rId23"/>
    <p:sldId id="350" r:id="rId24"/>
    <p:sldId id="351" r:id="rId25"/>
    <p:sldId id="344" r:id="rId26"/>
    <p:sldId id="359" r:id="rId27"/>
    <p:sldId id="345" r:id="rId28"/>
    <p:sldId id="346" r:id="rId29"/>
  </p:sldIdLst>
  <p:sldSz cx="12192000" cy="6858000"/>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1pPr>
    <a:lvl2pPr marL="4572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2pPr>
    <a:lvl3pPr marL="9144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3pPr>
    <a:lvl4pPr marL="13716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4pPr>
    <a:lvl5pPr marL="18288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5pPr>
    <a:lvl6pPr marL="2286000" algn="l" defTabSz="457200" rtl="0" eaLnBrk="1" latinLnBrk="0" hangingPunct="1">
      <a:defRPr kern="1200">
        <a:solidFill>
          <a:schemeClr val="tx1"/>
        </a:solidFill>
        <a:latin typeface="Arial" charset="0"/>
        <a:ea typeface="ＭＳ Ｐゴシック" charset="-128"/>
        <a:cs typeface="ＭＳ Ｐゴシック" charset="-128"/>
      </a:defRPr>
    </a:lvl6pPr>
    <a:lvl7pPr marL="2743200" algn="l" defTabSz="457200" rtl="0" eaLnBrk="1" latinLnBrk="0" hangingPunct="1">
      <a:defRPr kern="1200">
        <a:solidFill>
          <a:schemeClr val="tx1"/>
        </a:solidFill>
        <a:latin typeface="Arial" charset="0"/>
        <a:ea typeface="ＭＳ Ｐゴシック" charset="-128"/>
        <a:cs typeface="ＭＳ Ｐゴシック" charset="-128"/>
      </a:defRPr>
    </a:lvl7pPr>
    <a:lvl8pPr marL="3200400" algn="l" defTabSz="457200" rtl="0" eaLnBrk="1" latinLnBrk="0" hangingPunct="1">
      <a:defRPr kern="1200">
        <a:solidFill>
          <a:schemeClr val="tx1"/>
        </a:solidFill>
        <a:latin typeface="Arial" charset="0"/>
        <a:ea typeface="ＭＳ Ｐゴシック" charset="-128"/>
        <a:cs typeface="ＭＳ Ｐゴシック" charset="-128"/>
      </a:defRPr>
    </a:lvl8pPr>
    <a:lvl9pPr marL="3657600" algn="l" defTabSz="457200" rtl="0" eaLnBrk="1" latinLnBrk="0" hangingPunct="1">
      <a:defRPr kern="1200">
        <a:solidFill>
          <a:schemeClr val="tx1"/>
        </a:solidFill>
        <a:latin typeface="Arial" charset="0"/>
        <a:ea typeface="ＭＳ Ｐゴシック" charset="-128"/>
        <a:cs typeface="ＭＳ Ｐゴシック" charset="-128"/>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262F"/>
    <a:srgbClr val="46424D"/>
    <a:srgbClr val="5B86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varScale="1">
        <p:scale>
          <a:sx n="110" d="100"/>
          <a:sy n="110" d="100"/>
        </p:scale>
        <p:origin x="594" y="108"/>
      </p:cViewPr>
      <p:guideLst>
        <p:guide orient="horz" pos="2160"/>
        <p:guide pos="384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B44B6B1-5441-9644-AE1C-BB7EA5DBA264}" type="datetimeFigureOut">
              <a:rPr lang="en-US" smtClean="0"/>
              <a:pPr/>
              <a:t>7/19/2018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0300CC7-81E2-B842-8904-673E09748720}" type="slidenum">
              <a:rPr lang="en-US" smtClean="0"/>
              <a:pPr/>
              <a:t>‹#›</a:t>
            </a:fld>
            <a:endParaRPr lang="en-US"/>
          </a:p>
        </p:txBody>
      </p:sp>
    </p:spTree>
    <p:extLst>
      <p:ext uri="{BB962C8B-B14F-4D97-AF65-F5344CB8AC3E}">
        <p14:creationId xmlns:p14="http://schemas.microsoft.com/office/powerpoint/2010/main" val="3238932304"/>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tiff>
</file>

<file path=ppt/media/image11.tiff>
</file>

<file path=ppt/media/image12.tiff>
</file>

<file path=ppt/media/image13.png>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png>
</file>

<file path=ppt/media/image22.tmp>
</file>

<file path=ppt/media/image23.png>
</file>

<file path=ppt/media/image24.jpeg>
</file>

<file path=ppt/media/image3.png>
</file>

<file path=ppt/media/image4.png>
</file>

<file path=ppt/media/image5.png>
</file>

<file path=ppt/media/image6.jpeg>
</file>

<file path=ppt/media/image7.jpeg>
</file>

<file path=ppt/media/image8.jp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878819-472C-A14B-95BF-39C94BA106B2}" type="datetimeFigureOut">
              <a:rPr lang="en-US" smtClean="0"/>
              <a:pPr/>
              <a:t>7/19/2018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B4F38C2-4548-F541-8261-4C1D96E7A166}" type="slidenum">
              <a:rPr lang="en-US" smtClean="0"/>
              <a:pPr/>
              <a:t>‹#›</a:t>
            </a:fld>
            <a:endParaRPr lang="en-US"/>
          </a:p>
        </p:txBody>
      </p:sp>
    </p:spTree>
    <p:extLst>
      <p:ext uri="{BB962C8B-B14F-4D97-AF65-F5344CB8AC3E}">
        <p14:creationId xmlns:p14="http://schemas.microsoft.com/office/powerpoint/2010/main" val="325110090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1019219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27249100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3618435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dirty="0"/>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402664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8509623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33538103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12587312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7820340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17903465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35095986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2718395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2519328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42746998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20089832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13875758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1167885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1710728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4029816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1366848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14679773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3767765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578833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584200" y="798513"/>
            <a:ext cx="5689600" cy="3200400"/>
          </a:xfrm>
          <a:ln cap="flat"/>
        </p:spPr>
      </p:sp>
    </p:spTree>
    <p:extLst>
      <p:ext uri="{BB962C8B-B14F-4D97-AF65-F5344CB8AC3E}">
        <p14:creationId xmlns:p14="http://schemas.microsoft.com/office/powerpoint/2010/main" val="2682366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2"/>
            <a:ext cx="8825659" cy="3329581"/>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9" cy="861420"/>
          </a:xfrm>
        </p:spPr>
        <p:txBody>
          <a:bodyPr anchor="t"/>
          <a:lstStyle>
            <a:lvl1pPr marL="0" indent="0" algn="l">
              <a:buNone/>
              <a:defRPr cap="all">
                <a:solidFill>
                  <a:schemeClr val="accent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pPr>
              <a:defRPr/>
            </a:pPr>
            <a:fld id="{0D77B952-1A08-4BE9-A6E2-35CE3C7DC862}" type="datetime1">
              <a:rPr lang="en-US" smtClean="0"/>
              <a:t>7/19/2018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p>
        </p:txBody>
      </p:sp>
      <p:sp>
        <p:nvSpPr>
          <p:cNvPr id="6" name="Slide Number Placeholder 5"/>
          <p:cNvSpPr>
            <a:spLocks noGrp="1"/>
          </p:cNvSpPr>
          <p:nvPr>
            <p:ph type="sldNum" sz="quarter" idx="12"/>
          </p:nvPr>
        </p:nvSpPr>
        <p:spPr/>
        <p:txBody>
          <a:bodyPr/>
          <a:lstStyle/>
          <a:p>
            <a:pPr>
              <a:defRPr/>
            </a:pPr>
            <a:fld id="{8A6632A1-E96B-D240-A8CB-6EE7FCFAC9F9}" type="slidenum">
              <a:rPr lang="en-US" smtClean="0"/>
              <a:pPr>
                <a:defRPr/>
              </a:pPr>
              <a:t>‹#›</a:t>
            </a:fld>
            <a:endParaRPr lang="en-US"/>
          </a:p>
        </p:txBody>
      </p:sp>
    </p:spTree>
    <p:extLst>
      <p:ext uri="{BB962C8B-B14F-4D97-AF65-F5344CB8AC3E}">
        <p14:creationId xmlns:p14="http://schemas.microsoft.com/office/powerpoint/2010/main" val="3954847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7" y="4800587"/>
            <a:ext cx="8825657" cy="566738"/>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9"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rot="5400000">
            <a:off x="10155641" y="1790701"/>
            <a:ext cx="990599" cy="304799"/>
          </a:xfrm>
          <a:prstGeom prst="rect">
            <a:avLst/>
          </a:prstGeom>
        </p:spPr>
        <p:txBody>
          <a:bodyPr/>
          <a:lstStyle/>
          <a:p>
            <a:pPr>
              <a:defRPr/>
            </a:pPr>
            <a:fld id="{6DBC0F02-7729-468E-959E-9EC6A652AFB0}" type="datetime1">
              <a:rPr lang="en-US" smtClean="0"/>
              <a:t>7/19/2018</a:t>
            </a:fld>
            <a:endParaRPr lang="en-US"/>
          </a:p>
        </p:txBody>
      </p:sp>
      <p:sp>
        <p:nvSpPr>
          <p:cNvPr id="6" name="Footer Placeholder 5"/>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endParaRPr lang="en-US" dirty="0"/>
          </a:p>
        </p:txBody>
      </p:sp>
      <p:sp>
        <p:nvSpPr>
          <p:cNvPr id="7" name="Slide Number Placeholder 6"/>
          <p:cNvSpPr>
            <a:spLocks noGrp="1"/>
          </p:cNvSpPr>
          <p:nvPr>
            <p:ph type="sldNum" sz="quarter" idx="12"/>
          </p:nvPr>
        </p:nvSpPr>
        <p:spPr/>
        <p:txBody>
          <a:bodyPr/>
          <a:lstStyle/>
          <a:p>
            <a:pPr>
              <a:defRPr/>
            </a:pPr>
            <a:fld id="{FC0CE10A-1ABB-4B47-8A20-2A1E99C99C63}" type="slidenum">
              <a:rPr lang="en-US" smtClean="0"/>
              <a:pPr>
                <a:defRPr/>
              </a:pPr>
              <a:t>‹#›</a:t>
            </a:fld>
            <a:endParaRPr lang="en-US" dirty="0"/>
          </a:p>
        </p:txBody>
      </p:sp>
    </p:spTree>
    <p:extLst>
      <p:ext uri="{BB962C8B-B14F-4D97-AF65-F5344CB8AC3E}">
        <p14:creationId xmlns:p14="http://schemas.microsoft.com/office/powerpoint/2010/main" val="280030794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5" y="1447800"/>
            <a:ext cx="8825659" cy="1981200"/>
          </a:xfrm>
        </p:spPr>
        <p:txBody>
          <a:bodyPr/>
          <a:lstStyle>
            <a:lvl1pPr>
              <a:defRPr sz="3600"/>
            </a:lvl1pPr>
          </a:lstStyle>
          <a:p>
            <a:r>
              <a:rPr lang="en-US"/>
              <a:t>Click to edit Master title style</a:t>
            </a:r>
            <a:endParaRPr lang="en-US" dirty="0"/>
          </a:p>
        </p:txBody>
      </p:sp>
      <p:sp>
        <p:nvSpPr>
          <p:cNvPr id="8" name="Text Placeholder 3"/>
          <p:cNvSpPr>
            <a:spLocks noGrp="1"/>
          </p:cNvSpPr>
          <p:nvPr>
            <p:ph type="body" sz="half" idx="2"/>
          </p:nvPr>
        </p:nvSpPr>
        <p:spPr>
          <a:xfrm>
            <a:off x="1154955" y="3657600"/>
            <a:ext cx="8825659" cy="23622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pPr>
              <a:defRPr/>
            </a:pPr>
            <a:fld id="{6DBC0F02-7729-468E-959E-9EC6A652AFB0}" type="datetime1">
              <a:rPr lang="en-US" smtClean="0"/>
              <a:t>7/19/2018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endParaRPr lang="en-US" dirty="0"/>
          </a:p>
        </p:txBody>
      </p:sp>
      <p:sp>
        <p:nvSpPr>
          <p:cNvPr id="6" name="Slide Number Placeholder 5"/>
          <p:cNvSpPr>
            <a:spLocks noGrp="1"/>
          </p:cNvSpPr>
          <p:nvPr>
            <p:ph type="sldNum" sz="quarter" idx="12"/>
          </p:nvPr>
        </p:nvSpPr>
        <p:spPr/>
        <p:txBody>
          <a:bodyPr/>
          <a:lstStyle/>
          <a:p>
            <a:pPr>
              <a:defRPr/>
            </a:pPr>
            <a:fld id="{FC0CE10A-1ABB-4B47-8A20-2A1E99C99C63}" type="slidenum">
              <a:rPr lang="en-US" smtClean="0"/>
              <a:pPr>
                <a:defRPr/>
              </a:pPr>
              <a:t>‹#›</a:t>
            </a:fld>
            <a:endParaRPr lang="en-US" dirty="0"/>
          </a:p>
        </p:txBody>
      </p:sp>
    </p:spTree>
    <p:extLst>
      <p:ext uri="{BB962C8B-B14F-4D97-AF65-F5344CB8AC3E}">
        <p14:creationId xmlns:p14="http://schemas.microsoft.com/office/powerpoint/2010/main" val="168444220"/>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3600"/>
            </a:lvl1pPr>
          </a:lstStyle>
          <a:p>
            <a:r>
              <a:rPr lang="en-US"/>
              <a:t>Click to edit Master title style</a:t>
            </a:r>
            <a:endParaRPr lang="en-US" dirty="0"/>
          </a:p>
        </p:txBody>
      </p:sp>
      <p:sp>
        <p:nvSpPr>
          <p:cNvPr id="14" name="Text Placeholder 3"/>
          <p:cNvSpPr>
            <a:spLocks noGrp="1"/>
          </p:cNvSpPr>
          <p:nvPr>
            <p:ph type="body" sz="half" idx="13"/>
          </p:nvPr>
        </p:nvSpPr>
        <p:spPr>
          <a:xfrm>
            <a:off x="1930401" y="3771174"/>
            <a:ext cx="7279649" cy="342174"/>
          </a:xfrm>
        </p:spPr>
        <p:txBody>
          <a:bodyPr anchor="t">
            <a:normAutofit/>
          </a:bodyPr>
          <a:lstStyle>
            <a:lvl1pPr marL="0" indent="0">
              <a:buNone/>
              <a:defRPr lang="en-US" sz="1050" b="0" i="0" kern="1200" cap="small" dirty="0">
                <a:solidFill>
                  <a:schemeClr val="accent1"/>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0" name="Text Placeholder 3"/>
          <p:cNvSpPr>
            <a:spLocks noGrp="1"/>
          </p:cNvSpPr>
          <p:nvPr>
            <p:ph type="body" sz="half" idx="2"/>
          </p:nvPr>
        </p:nvSpPr>
        <p:spPr>
          <a:xfrm>
            <a:off x="1154955" y="4350657"/>
            <a:ext cx="8825659" cy="16764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pPr>
              <a:defRPr/>
            </a:pPr>
            <a:fld id="{6DBC0F02-7729-468E-959E-9EC6A652AFB0}" type="datetime1">
              <a:rPr lang="en-US" smtClean="0"/>
              <a:t>7/19/2018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endParaRPr lang="en-US" dirty="0"/>
          </a:p>
        </p:txBody>
      </p:sp>
      <p:sp>
        <p:nvSpPr>
          <p:cNvPr id="6" name="Slide Number Placeholder 5"/>
          <p:cNvSpPr>
            <a:spLocks noGrp="1"/>
          </p:cNvSpPr>
          <p:nvPr>
            <p:ph type="sldNum" sz="quarter" idx="12"/>
          </p:nvPr>
        </p:nvSpPr>
        <p:spPr/>
        <p:txBody>
          <a:bodyPr/>
          <a:lstStyle/>
          <a:p>
            <a:pPr>
              <a:defRPr/>
            </a:pPr>
            <a:fld id="{FC0CE10A-1ABB-4B47-8A20-2A1E99C99C63}" type="slidenum">
              <a:rPr lang="en-US" smtClean="0"/>
              <a:pPr>
                <a:defRPr/>
              </a:pPr>
              <a:t>‹#›</a:t>
            </a:fld>
            <a:endParaRPr lang="en-US" dirty="0"/>
          </a:p>
        </p:txBody>
      </p:sp>
      <p:sp>
        <p:nvSpPr>
          <p:cNvPr id="9" name="TextBox 8"/>
          <p:cNvSpPr txBox="1"/>
          <p:nvPr/>
        </p:nvSpPr>
        <p:spPr>
          <a:xfrm>
            <a:off x="898295" y="971255"/>
            <a:ext cx="801912"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
        <p:nvSpPr>
          <p:cNvPr id="13" name="TextBox 12"/>
          <p:cNvSpPr txBox="1"/>
          <p:nvPr/>
        </p:nvSpPr>
        <p:spPr>
          <a:xfrm>
            <a:off x="9330491" y="2613789"/>
            <a:ext cx="801912"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2731992949"/>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5" y="3124201"/>
            <a:ext cx="8825660" cy="1653180"/>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9" cy="860400"/>
          </a:xfrm>
        </p:spPr>
        <p:txBody>
          <a:bodyPr anchor="t"/>
          <a:lstStyle>
            <a:lvl1pPr marL="0" indent="0" algn="l">
              <a:buNone/>
              <a:defRPr sz="1500" cap="none">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pPr>
              <a:defRPr/>
            </a:pPr>
            <a:fld id="{6DBC0F02-7729-468E-959E-9EC6A652AFB0}" type="datetime1">
              <a:rPr lang="en-US" smtClean="0"/>
              <a:t>7/19/2018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endParaRPr lang="en-US" dirty="0"/>
          </a:p>
        </p:txBody>
      </p:sp>
      <p:sp>
        <p:nvSpPr>
          <p:cNvPr id="6" name="Slide Number Placeholder 5"/>
          <p:cNvSpPr>
            <a:spLocks noGrp="1"/>
          </p:cNvSpPr>
          <p:nvPr>
            <p:ph type="sldNum" sz="quarter" idx="12"/>
          </p:nvPr>
        </p:nvSpPr>
        <p:spPr/>
        <p:txBody>
          <a:bodyPr/>
          <a:lstStyle/>
          <a:p>
            <a:pPr>
              <a:defRPr/>
            </a:pPr>
            <a:fld id="{FC0CE10A-1ABB-4B47-8A20-2A1E99C99C63}" type="slidenum">
              <a:rPr lang="en-US" smtClean="0"/>
              <a:pPr>
                <a:defRPr/>
              </a:pPr>
              <a:t>‹#›</a:t>
            </a:fld>
            <a:endParaRPr lang="en-US" dirty="0"/>
          </a:p>
        </p:txBody>
      </p:sp>
    </p:spTree>
    <p:extLst>
      <p:ext uri="{BB962C8B-B14F-4D97-AF65-F5344CB8AC3E}">
        <p14:creationId xmlns:p14="http://schemas.microsoft.com/office/powerpoint/2010/main" val="121220735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7"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1" cy="3589338"/>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883661" y="1981200"/>
            <a:ext cx="2936241"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3873105" y="2667000"/>
            <a:ext cx="2946795" cy="3589338"/>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7124701" y="1981200"/>
            <a:ext cx="2932113"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7124701" y="2667000"/>
            <a:ext cx="2932113" cy="3589338"/>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3726143"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a:xfrm rot="5400000">
            <a:off x="10155641" y="1790701"/>
            <a:ext cx="990599" cy="304799"/>
          </a:xfrm>
          <a:prstGeom prst="rect">
            <a:avLst/>
          </a:prstGeom>
        </p:spPr>
        <p:txBody>
          <a:bodyPr/>
          <a:lstStyle/>
          <a:p>
            <a:pPr>
              <a:defRPr/>
            </a:pPr>
            <a:fld id="{6DBC0F02-7729-468E-959E-9EC6A652AFB0}" type="datetime1">
              <a:rPr lang="en-US" smtClean="0"/>
              <a:t>7/19/2018</a:t>
            </a:fld>
            <a:endParaRPr lang="en-US"/>
          </a:p>
        </p:txBody>
      </p:sp>
      <p:sp>
        <p:nvSpPr>
          <p:cNvPr id="4" name="Footer Placeholder 4"/>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endParaRPr lang="en-US" dirty="0"/>
          </a:p>
        </p:txBody>
      </p:sp>
      <p:sp>
        <p:nvSpPr>
          <p:cNvPr id="6" name="Slide Number Placeholder 5"/>
          <p:cNvSpPr>
            <a:spLocks noGrp="1"/>
          </p:cNvSpPr>
          <p:nvPr>
            <p:ph type="sldNum" sz="quarter" idx="12"/>
          </p:nvPr>
        </p:nvSpPr>
        <p:spPr/>
        <p:txBody>
          <a:bodyPr/>
          <a:lstStyle/>
          <a:p>
            <a:pPr>
              <a:defRPr/>
            </a:pPr>
            <a:fld id="{FC0CE10A-1ABB-4B47-8A20-2A1E99C99C63}" type="slidenum">
              <a:rPr lang="en-US" smtClean="0"/>
              <a:pPr>
                <a:defRPr/>
              </a:pPr>
              <a:t>‹#›</a:t>
            </a:fld>
            <a:endParaRPr lang="en-US" dirty="0"/>
          </a:p>
        </p:txBody>
      </p:sp>
    </p:spTree>
    <p:extLst>
      <p:ext uri="{BB962C8B-B14F-4D97-AF65-F5344CB8AC3E}">
        <p14:creationId xmlns:p14="http://schemas.microsoft.com/office/powerpoint/2010/main" val="3006898353"/>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1"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1"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652463" y="4827213"/>
            <a:ext cx="2940051" cy="65918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889376" y="4250949"/>
            <a:ext cx="2930525"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3889375"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3888022" y="4827212"/>
            <a:ext cx="2934407" cy="65918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7124701" y="4250949"/>
            <a:ext cx="2932113"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7124701"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7124576" y="4827210"/>
            <a:ext cx="2935997" cy="65918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3726143"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a:xfrm rot="5400000">
            <a:off x="10155641" y="1790701"/>
            <a:ext cx="990599" cy="304799"/>
          </a:xfrm>
          <a:prstGeom prst="rect">
            <a:avLst/>
          </a:prstGeom>
        </p:spPr>
        <p:txBody>
          <a:bodyPr/>
          <a:lstStyle/>
          <a:p>
            <a:pPr>
              <a:defRPr/>
            </a:pPr>
            <a:fld id="{6DBC0F02-7729-468E-959E-9EC6A652AFB0}" type="datetime1">
              <a:rPr lang="en-US" smtClean="0"/>
              <a:t>7/19/2018</a:t>
            </a:fld>
            <a:endParaRPr lang="en-US"/>
          </a:p>
        </p:txBody>
      </p:sp>
      <p:sp>
        <p:nvSpPr>
          <p:cNvPr id="4" name="Footer Placeholder 4"/>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endParaRPr lang="en-US" dirty="0"/>
          </a:p>
        </p:txBody>
      </p:sp>
      <p:sp>
        <p:nvSpPr>
          <p:cNvPr id="6" name="Slide Number Placeholder 5"/>
          <p:cNvSpPr>
            <a:spLocks noGrp="1"/>
          </p:cNvSpPr>
          <p:nvPr>
            <p:ph type="sldNum" sz="quarter" idx="12"/>
          </p:nvPr>
        </p:nvSpPr>
        <p:spPr/>
        <p:txBody>
          <a:bodyPr/>
          <a:lstStyle/>
          <a:p>
            <a:pPr>
              <a:defRPr/>
            </a:pPr>
            <a:fld id="{FC0CE10A-1ABB-4B47-8A20-2A1E99C99C63}" type="slidenum">
              <a:rPr lang="en-US" smtClean="0"/>
              <a:pPr>
                <a:defRPr/>
              </a:pPr>
              <a:t>‹#›</a:t>
            </a:fld>
            <a:endParaRPr lang="en-US" dirty="0"/>
          </a:p>
        </p:txBody>
      </p:sp>
    </p:spTree>
    <p:extLst>
      <p:ext uri="{BB962C8B-B14F-4D97-AF65-F5344CB8AC3E}">
        <p14:creationId xmlns:p14="http://schemas.microsoft.com/office/powerpoint/2010/main" val="3885304042"/>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pPr>
              <a:defRPr/>
            </a:pPr>
            <a:fld id="{B21645A5-A7EB-4832-8F7D-6E2761C89629}" type="datetime1">
              <a:rPr lang="en-US" smtClean="0"/>
              <a:t>7/19/2018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p>
        </p:txBody>
      </p:sp>
      <p:sp>
        <p:nvSpPr>
          <p:cNvPr id="6" name="Slide Number Placeholder 5"/>
          <p:cNvSpPr>
            <a:spLocks noGrp="1"/>
          </p:cNvSpPr>
          <p:nvPr>
            <p:ph type="sldNum" sz="quarter" idx="12"/>
          </p:nvPr>
        </p:nvSpPr>
        <p:spPr/>
        <p:txBody>
          <a:bodyPr/>
          <a:lstStyle/>
          <a:p>
            <a:pPr>
              <a:defRPr/>
            </a:pPr>
            <a:fld id="{3463E0A2-0798-9745-87DA-7E77F2F38D9A}" type="slidenum">
              <a:rPr lang="en-US" smtClean="0"/>
              <a:pPr>
                <a:defRPr/>
              </a:pPr>
              <a:t>‹#›</a:t>
            </a:fld>
            <a:endParaRPr lang="en-US"/>
          </a:p>
        </p:txBody>
      </p:sp>
    </p:spTree>
    <p:extLst>
      <p:ext uri="{BB962C8B-B14F-4D97-AF65-F5344CB8AC3E}">
        <p14:creationId xmlns:p14="http://schemas.microsoft.com/office/powerpoint/2010/main" val="5212255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3" y="430215"/>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4"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pPr>
              <a:defRPr/>
            </a:pPr>
            <a:fld id="{E0AAED28-EA17-4248-BD03-73B02F5F88C3}" type="datetime1">
              <a:rPr lang="en-US" smtClean="0"/>
              <a:t>7/19/2018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p>
        </p:txBody>
      </p:sp>
      <p:sp>
        <p:nvSpPr>
          <p:cNvPr id="6" name="Slide Number Placeholder 5"/>
          <p:cNvSpPr>
            <a:spLocks noGrp="1"/>
          </p:cNvSpPr>
          <p:nvPr>
            <p:ph type="sldNum" sz="quarter" idx="12"/>
          </p:nvPr>
        </p:nvSpPr>
        <p:spPr/>
        <p:txBody>
          <a:bodyPr/>
          <a:lstStyle/>
          <a:p>
            <a:pPr>
              <a:defRPr/>
            </a:pPr>
            <a:fld id="{5B7A154E-9DB1-494A-8AF2-8A9764AB2719}" type="slidenum">
              <a:rPr lang="en-US" smtClean="0"/>
              <a:pPr>
                <a:defRPr/>
              </a:pPr>
              <a:t>‹#›</a:t>
            </a:fld>
            <a:endParaRPr lang="en-US"/>
          </a:p>
        </p:txBody>
      </p:sp>
    </p:spTree>
    <p:extLst>
      <p:ext uri="{BB962C8B-B14F-4D97-AF65-F5344CB8AC3E}">
        <p14:creationId xmlns:p14="http://schemas.microsoft.com/office/powerpoint/2010/main" val="1705859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indent="0">
              <a:buFont typeface="Arial" panose="020B0604020202020204" pitchFamily="34" charset="0"/>
              <a:buNone/>
              <a:defRPr sz="2400"/>
            </a:lvl1pPr>
          </a:lstStyle>
          <a:p>
            <a:r>
              <a:rPr lang="en-US"/>
              <a:t>Click to edit Master title style</a:t>
            </a:r>
            <a:endParaRPr lang="en-US" dirty="0"/>
          </a:p>
        </p:txBody>
      </p:sp>
      <p:sp>
        <p:nvSpPr>
          <p:cNvPr id="3" name="Content Placeholder 2"/>
          <p:cNvSpPr>
            <a:spLocks noGrp="1"/>
          </p:cNvSpPr>
          <p:nvPr>
            <p:ph idx="1"/>
          </p:nvPr>
        </p:nvSpPr>
        <p:spPr>
          <a:xfrm>
            <a:off x="1103313" y="2052920"/>
            <a:ext cx="9686608" cy="4195481"/>
          </a:xfrm>
        </p:spPr>
        <p:txBody>
          <a:bodyPr>
            <a:normAutofit/>
          </a:bodyPr>
          <a:lstStyle>
            <a:lvl1pPr>
              <a:defRPr sz="1650"/>
            </a:lvl1pPr>
            <a:lvl2pPr>
              <a:defRPr sz="1650"/>
            </a:lvl2pPr>
            <a:lvl3pPr>
              <a:defRPr sz="1650"/>
            </a:lvl3pPr>
            <a:lvl4pPr>
              <a:defRPr sz="1650"/>
            </a:lvl4pPr>
            <a:lvl5pPr>
              <a:defRPr sz="16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10352542" y="1"/>
            <a:ext cx="838199" cy="1063416"/>
          </a:xfrm>
          <a:solidFill>
            <a:srgbClr val="92D050"/>
          </a:solidFill>
          <a:effectLst>
            <a:outerShdw blurRad="50800" dist="38100" dir="5400000" algn="t" rotWithShape="0">
              <a:prstClr val="black">
                <a:alpha val="40000"/>
              </a:prstClr>
            </a:outerShdw>
          </a:effectLst>
        </p:spPr>
        <p:txBody>
          <a:bodyPr/>
          <a:lstStyle>
            <a:lvl1pPr>
              <a:defRPr>
                <a:solidFill>
                  <a:schemeClr val="bg1"/>
                </a:solidFill>
              </a:defRPr>
            </a:lvl1pPr>
          </a:lstStyle>
          <a:p>
            <a:pPr>
              <a:defRPr/>
            </a:pPr>
            <a:fld id="{6A4D3DC4-9E7F-1C47-B729-896D53019E3D}" type="slidenum">
              <a:rPr lang="en-US" smtClean="0"/>
              <a:pPr>
                <a:defRPr/>
              </a:pPr>
              <a:t>‹#›</a:t>
            </a:fld>
            <a:endParaRPr lang="en-US"/>
          </a:p>
        </p:txBody>
      </p:sp>
    </p:spTree>
    <p:extLst>
      <p:ext uri="{BB962C8B-B14F-4D97-AF65-F5344CB8AC3E}">
        <p14:creationId xmlns:p14="http://schemas.microsoft.com/office/powerpoint/2010/main" val="4047066950"/>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7" y="2861735"/>
            <a:ext cx="8825657" cy="1915647"/>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9" cy="860400"/>
          </a:xfrm>
        </p:spPr>
        <p:txBody>
          <a:bodyPr anchor="t"/>
          <a:lstStyle>
            <a:lvl1pPr marL="0" indent="0" algn="l">
              <a:buNone/>
              <a:defRPr sz="1500" cap="all">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pPr>
              <a:defRPr/>
            </a:pPr>
            <a:fld id="{92DA2878-6834-4CC2-AB86-A922F870E714}" type="datetime1">
              <a:rPr lang="en-US" smtClean="0"/>
              <a:t>7/19/2018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p>
        </p:txBody>
      </p:sp>
      <p:sp>
        <p:nvSpPr>
          <p:cNvPr id="6" name="Slide Number Placeholder 5"/>
          <p:cNvSpPr>
            <a:spLocks noGrp="1"/>
          </p:cNvSpPr>
          <p:nvPr>
            <p:ph type="sldNum" sz="quarter" idx="12"/>
          </p:nvPr>
        </p:nvSpPr>
        <p:spPr/>
        <p:txBody>
          <a:bodyPr/>
          <a:lstStyle/>
          <a:p>
            <a:pPr>
              <a:defRPr/>
            </a:pPr>
            <a:fld id="{D7DFF1E1-6940-BA49-963A-85FADE0EAFB2}" type="slidenum">
              <a:rPr lang="en-US" smtClean="0"/>
              <a:pPr>
                <a:defRPr/>
              </a:pPr>
              <a:t>‹#›</a:t>
            </a:fld>
            <a:endParaRPr lang="en-US"/>
          </a:p>
        </p:txBody>
      </p:sp>
    </p:spTree>
    <p:extLst>
      <p:ext uri="{BB962C8B-B14F-4D97-AF65-F5344CB8AC3E}">
        <p14:creationId xmlns:p14="http://schemas.microsoft.com/office/powerpoint/2010/main" val="2543213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3" y="2060577"/>
            <a:ext cx="4396339" cy="4195763"/>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4" y="2056093"/>
            <a:ext cx="4396341" cy="4200245"/>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rot="5400000">
            <a:off x="10155641" y="1790701"/>
            <a:ext cx="990599" cy="304799"/>
          </a:xfrm>
          <a:prstGeom prst="rect">
            <a:avLst/>
          </a:prstGeom>
        </p:spPr>
        <p:txBody>
          <a:bodyPr/>
          <a:lstStyle/>
          <a:p>
            <a:pPr>
              <a:defRPr/>
            </a:pPr>
            <a:fld id="{C256BEC9-3116-4AC2-848E-53422CF0F704}" type="datetime1">
              <a:rPr lang="en-US" smtClean="0"/>
              <a:t>7/19/2018</a:t>
            </a:fld>
            <a:endParaRPr lang="en-US"/>
          </a:p>
        </p:txBody>
      </p:sp>
      <p:sp>
        <p:nvSpPr>
          <p:cNvPr id="6" name="Footer Placeholder 5"/>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p>
        </p:txBody>
      </p:sp>
      <p:sp>
        <p:nvSpPr>
          <p:cNvPr id="7" name="Slide Number Placeholder 6"/>
          <p:cNvSpPr>
            <a:spLocks noGrp="1"/>
          </p:cNvSpPr>
          <p:nvPr>
            <p:ph type="sldNum" sz="quarter" idx="12"/>
          </p:nvPr>
        </p:nvSpPr>
        <p:spPr/>
        <p:txBody>
          <a:bodyPr/>
          <a:lstStyle/>
          <a:p>
            <a:pPr>
              <a:defRPr/>
            </a:pPr>
            <a:fld id="{C2FAEA27-515E-094A-842B-7E18C3B58789}" type="slidenum">
              <a:rPr lang="en-US" smtClean="0"/>
              <a:pPr>
                <a:defRPr/>
              </a:pPr>
              <a:t>‹#›</a:t>
            </a:fld>
            <a:endParaRPr lang="en-US"/>
          </a:p>
        </p:txBody>
      </p:sp>
    </p:spTree>
    <p:extLst>
      <p:ext uri="{BB962C8B-B14F-4D97-AF65-F5344CB8AC3E}">
        <p14:creationId xmlns:p14="http://schemas.microsoft.com/office/powerpoint/2010/main" val="856321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9"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103313" y="2514600"/>
            <a:ext cx="4396339" cy="3741738"/>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6" y="1905000"/>
            <a:ext cx="4396339"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5654496" y="2514600"/>
            <a:ext cx="4396339" cy="3741738"/>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rot="5400000">
            <a:off x="10155641" y="1790701"/>
            <a:ext cx="990599" cy="304799"/>
          </a:xfrm>
          <a:prstGeom prst="rect">
            <a:avLst/>
          </a:prstGeom>
        </p:spPr>
        <p:txBody>
          <a:bodyPr/>
          <a:lstStyle/>
          <a:p>
            <a:pPr>
              <a:defRPr/>
            </a:pPr>
            <a:fld id="{5210AE39-2AFD-41F1-9503-995CEF742E70}" type="datetime1">
              <a:rPr lang="en-US" smtClean="0"/>
              <a:t>7/19/2018</a:t>
            </a:fld>
            <a:endParaRPr lang="en-US"/>
          </a:p>
        </p:txBody>
      </p:sp>
      <p:sp>
        <p:nvSpPr>
          <p:cNvPr id="8" name="Footer Placeholder 7"/>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p>
        </p:txBody>
      </p:sp>
      <p:sp>
        <p:nvSpPr>
          <p:cNvPr id="9" name="Slide Number Placeholder 8"/>
          <p:cNvSpPr>
            <a:spLocks noGrp="1"/>
          </p:cNvSpPr>
          <p:nvPr>
            <p:ph type="sldNum" sz="quarter" idx="12"/>
          </p:nvPr>
        </p:nvSpPr>
        <p:spPr/>
        <p:txBody>
          <a:bodyPr/>
          <a:lstStyle/>
          <a:p>
            <a:pPr>
              <a:defRPr/>
            </a:pPr>
            <a:fld id="{1CB38100-995D-D845-AEB2-0A3B47AC4C36}" type="slidenum">
              <a:rPr lang="en-US" smtClean="0"/>
              <a:pPr>
                <a:defRPr/>
              </a:pPr>
              <a:t>‹#›</a:t>
            </a:fld>
            <a:endParaRPr lang="en-US"/>
          </a:p>
        </p:txBody>
      </p:sp>
    </p:spTree>
    <p:extLst>
      <p:ext uri="{BB962C8B-B14F-4D97-AF65-F5344CB8AC3E}">
        <p14:creationId xmlns:p14="http://schemas.microsoft.com/office/powerpoint/2010/main" val="304106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endParaRPr lang="en-US" dirty="0"/>
          </a:p>
        </p:txBody>
      </p:sp>
      <p:sp>
        <p:nvSpPr>
          <p:cNvPr id="6" name="Slide Number Placeholder 4"/>
          <p:cNvSpPr>
            <a:spLocks noGrp="1"/>
          </p:cNvSpPr>
          <p:nvPr>
            <p:ph type="sldNum" sz="quarter" idx="12"/>
          </p:nvPr>
        </p:nvSpPr>
        <p:spPr>
          <a:xfrm>
            <a:off x="10352542" y="1"/>
            <a:ext cx="838199" cy="1063416"/>
          </a:xfrm>
          <a:solidFill>
            <a:srgbClr val="92D050"/>
          </a:solidFill>
          <a:effectLst>
            <a:outerShdw blurRad="50800" dist="38100" dir="5400000" algn="t" rotWithShape="0">
              <a:prstClr val="black">
                <a:alpha val="40000"/>
              </a:prstClr>
            </a:outerShdw>
          </a:effectLst>
        </p:spPr>
        <p:txBody>
          <a:bodyPr/>
          <a:lstStyle>
            <a:lvl1pPr>
              <a:defRPr>
                <a:solidFill>
                  <a:schemeClr val="bg1"/>
                </a:solidFill>
              </a:defRPr>
            </a:lvl1pPr>
          </a:lstStyle>
          <a:p>
            <a:pPr>
              <a:defRPr/>
            </a:pPr>
            <a:fld id="{5323AA34-E435-CB43-B1EC-D16A672B4041}" type="slidenum">
              <a:rPr lang="en-US" smtClean="0"/>
              <a:pPr>
                <a:defRPr/>
              </a:pPr>
              <a:t>‹#›</a:t>
            </a:fld>
            <a:endParaRPr lang="en-US"/>
          </a:p>
        </p:txBody>
      </p:sp>
    </p:spTree>
    <p:extLst>
      <p:ext uri="{BB962C8B-B14F-4D97-AF65-F5344CB8AC3E}">
        <p14:creationId xmlns:p14="http://schemas.microsoft.com/office/powerpoint/2010/main" val="3633476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Slide Number Placeholder 3"/>
          <p:cNvSpPr>
            <a:spLocks noGrp="1"/>
          </p:cNvSpPr>
          <p:nvPr>
            <p:ph type="sldNum" sz="quarter" idx="12"/>
          </p:nvPr>
        </p:nvSpPr>
        <p:spPr>
          <a:xfrm>
            <a:off x="10352542" y="1"/>
            <a:ext cx="838199" cy="1063416"/>
          </a:xfrm>
          <a:solidFill>
            <a:srgbClr val="92D050"/>
          </a:solidFill>
          <a:effectLst>
            <a:outerShdw blurRad="50800" dist="38100" dir="5400000" algn="t" rotWithShape="0">
              <a:prstClr val="black">
                <a:alpha val="40000"/>
              </a:prstClr>
            </a:outerShdw>
          </a:effectLst>
        </p:spPr>
        <p:txBody>
          <a:bodyPr/>
          <a:lstStyle>
            <a:lvl1pPr>
              <a:defRPr>
                <a:solidFill>
                  <a:schemeClr val="bg1"/>
                </a:solidFill>
              </a:defRPr>
            </a:lvl1pPr>
          </a:lstStyle>
          <a:p>
            <a:pPr>
              <a:defRPr/>
            </a:pPr>
            <a:fld id="{483CC7AD-8559-7E43-A1EB-295EC20609A1}" type="slidenum">
              <a:rPr lang="en-US" smtClean="0"/>
              <a:pPr>
                <a:defRPr/>
              </a:pPr>
              <a:t>‹#›</a:t>
            </a:fld>
            <a:endParaRPr lang="en-US"/>
          </a:p>
        </p:txBody>
      </p:sp>
    </p:spTree>
    <p:extLst>
      <p:ext uri="{BB962C8B-B14F-4D97-AF65-F5344CB8AC3E}">
        <p14:creationId xmlns:p14="http://schemas.microsoft.com/office/powerpoint/2010/main" val="46881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5" y="1447800"/>
            <a:ext cx="3401064" cy="144780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2"/>
            <a:ext cx="3401063" cy="28955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Date Placeholder 4"/>
          <p:cNvSpPr>
            <a:spLocks noGrp="1"/>
          </p:cNvSpPr>
          <p:nvPr>
            <p:ph type="dt" sz="half" idx="10"/>
          </p:nvPr>
        </p:nvSpPr>
        <p:spPr>
          <a:xfrm rot="5400000">
            <a:off x="10155641" y="1790701"/>
            <a:ext cx="990599" cy="304799"/>
          </a:xfrm>
          <a:prstGeom prst="rect">
            <a:avLst/>
          </a:prstGeom>
        </p:spPr>
        <p:txBody>
          <a:bodyPr/>
          <a:lstStyle/>
          <a:p>
            <a:pPr>
              <a:defRPr/>
            </a:pPr>
            <a:fld id="{477F6538-A387-4A99-9AB0-DD32CEC072B7}" type="datetime1">
              <a:rPr lang="en-US" smtClean="0"/>
              <a:t>7/19/2018</a:t>
            </a:fld>
            <a:endParaRPr lang="en-US"/>
          </a:p>
        </p:txBody>
      </p:sp>
      <p:sp>
        <p:nvSpPr>
          <p:cNvPr id="5" name="Footer Placeholder 5"/>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p>
        </p:txBody>
      </p:sp>
      <p:sp>
        <p:nvSpPr>
          <p:cNvPr id="6" name="Slide Number Placeholder 6"/>
          <p:cNvSpPr>
            <a:spLocks noGrp="1"/>
          </p:cNvSpPr>
          <p:nvPr>
            <p:ph type="sldNum" sz="quarter" idx="12"/>
          </p:nvPr>
        </p:nvSpPr>
        <p:spPr/>
        <p:txBody>
          <a:bodyPr/>
          <a:lstStyle/>
          <a:p>
            <a:pPr>
              <a:defRPr/>
            </a:pPr>
            <a:fld id="{9CCF4E67-007C-EC49-A171-0CCACA5728AA}" type="slidenum">
              <a:rPr lang="en-US" smtClean="0"/>
              <a:pPr>
                <a:defRPr/>
              </a:pPr>
              <a:t>‹#›</a:t>
            </a:fld>
            <a:endParaRPr lang="en-US"/>
          </a:p>
        </p:txBody>
      </p:sp>
    </p:spTree>
    <p:extLst>
      <p:ext uri="{BB962C8B-B14F-4D97-AF65-F5344CB8AC3E}">
        <p14:creationId xmlns:p14="http://schemas.microsoft.com/office/powerpoint/2010/main" val="3133039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7" cy="1574808"/>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7"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154955" y="3657600"/>
            <a:ext cx="5084979" cy="13716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rot="5400000">
            <a:off x="10155641" y="1790701"/>
            <a:ext cx="990599" cy="304799"/>
          </a:xfrm>
          <a:prstGeom prst="rect">
            <a:avLst/>
          </a:prstGeom>
        </p:spPr>
        <p:txBody>
          <a:bodyPr/>
          <a:lstStyle/>
          <a:p>
            <a:pPr>
              <a:defRPr/>
            </a:pPr>
            <a:fld id="{27E99E07-DBC1-4FBA-AF9B-F1C4C98B8FC3}" type="datetime1">
              <a:rPr lang="en-US" smtClean="0"/>
              <a:t>7/19/2018</a:t>
            </a:fld>
            <a:endParaRPr lang="en-US"/>
          </a:p>
        </p:txBody>
      </p:sp>
      <p:sp>
        <p:nvSpPr>
          <p:cNvPr id="6" name="Footer Placeholder 5"/>
          <p:cNvSpPr>
            <a:spLocks noGrp="1"/>
          </p:cNvSpPr>
          <p:nvPr>
            <p:ph type="ftr" sz="quarter" idx="11"/>
          </p:nvPr>
        </p:nvSpPr>
        <p:spPr>
          <a:xfrm rot="5400000">
            <a:off x="8951575" y="3225299"/>
            <a:ext cx="3859795" cy="304801"/>
          </a:xfrm>
          <a:prstGeom prst="rect">
            <a:avLst/>
          </a:prstGeom>
        </p:spPr>
        <p:txBody>
          <a:bodyPr/>
          <a:lstStyle/>
          <a:p>
            <a:pPr>
              <a:defRPr/>
            </a:pPr>
            <a:r>
              <a:rPr lang="en-US"/>
              <a:t>Chapter 1  Introduction</a:t>
            </a:r>
          </a:p>
        </p:txBody>
      </p:sp>
      <p:sp>
        <p:nvSpPr>
          <p:cNvPr id="7" name="Slide Number Placeholder 6"/>
          <p:cNvSpPr>
            <a:spLocks noGrp="1"/>
          </p:cNvSpPr>
          <p:nvPr>
            <p:ph type="sldNum" sz="quarter" idx="12"/>
          </p:nvPr>
        </p:nvSpPr>
        <p:spPr/>
        <p:txBody>
          <a:bodyPr/>
          <a:lstStyle/>
          <a:p>
            <a:pPr>
              <a:defRPr/>
            </a:pPr>
            <a:fld id="{6F498F28-1EFD-694F-A2AA-842B8894902D}" type="slidenum">
              <a:rPr lang="en-US" smtClean="0"/>
              <a:pPr>
                <a:defRPr/>
              </a:pPr>
              <a:t>‹#›</a:t>
            </a:fld>
            <a:endParaRPr lang="en-US"/>
          </a:p>
        </p:txBody>
      </p:sp>
    </p:spTree>
    <p:extLst>
      <p:ext uri="{BB962C8B-B14F-4D97-AF65-F5344CB8AC3E}">
        <p14:creationId xmlns:p14="http://schemas.microsoft.com/office/powerpoint/2010/main" val="217753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6.jpeg"/><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1" y="2669687"/>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1" y="2892349"/>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3" y="2"/>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3" y="6096000"/>
            <a:ext cx="993735"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2"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20"/>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a:xfrm>
            <a:off x="10352542" y="295731"/>
            <a:ext cx="838199" cy="767687"/>
          </a:xfrm>
          <a:prstGeom prst="rect">
            <a:avLst/>
          </a:prstGeom>
        </p:spPr>
        <p:txBody>
          <a:bodyPr vert="horz" lIns="91440" tIns="45720" rIns="91440" bIns="45720" rtlCol="0" anchor="b"/>
          <a:lstStyle>
            <a:lvl1pPr algn="ctr">
              <a:defRPr sz="2100" b="0" i="0">
                <a:solidFill>
                  <a:schemeClr val="tx1">
                    <a:tint val="75000"/>
                  </a:schemeClr>
                </a:solidFill>
              </a:defRPr>
            </a:lvl1pPr>
          </a:lstStyle>
          <a:p>
            <a:pPr>
              <a:defRPr/>
            </a:pPr>
            <a:fld id="{FC0CE10A-1ABB-4B47-8A20-2A1E99C99C63}" type="slidenum">
              <a:rPr lang="en-US" smtClean="0"/>
              <a:pPr>
                <a:defRPr/>
              </a:pPr>
              <a:t>‹#›</a:t>
            </a:fld>
            <a:endParaRPr lang="en-US" dirty="0"/>
          </a:p>
        </p:txBody>
      </p:sp>
      <p:pic>
        <p:nvPicPr>
          <p:cNvPr id="11" name="Picture 10" descr="Cover.jpg"/>
          <p:cNvPicPr>
            <a:picLocks noChangeAspect="1"/>
          </p:cNvPicPr>
          <p:nvPr userDrawn="1"/>
        </p:nvPicPr>
        <p:blipFill>
          <a:blip r:embed="rId23"/>
          <a:stretch>
            <a:fillRect/>
          </a:stretch>
        </p:blipFill>
        <p:spPr>
          <a:xfrm>
            <a:off x="10333910" y="287213"/>
            <a:ext cx="1231727" cy="1143000"/>
          </a:xfrm>
          <a:prstGeom prst="rect">
            <a:avLst/>
          </a:prstGeom>
        </p:spPr>
      </p:pic>
      <p:cxnSp>
        <p:nvCxnSpPr>
          <p:cNvPr id="12" name="Straight Connector 11"/>
          <p:cNvCxnSpPr/>
          <p:nvPr userDrawn="1"/>
        </p:nvCxnSpPr>
        <p:spPr>
          <a:xfrm>
            <a:off x="609601" y="1419226"/>
            <a:ext cx="9741073" cy="1588"/>
          </a:xfrm>
          <a:prstGeom prst="line">
            <a:avLst/>
          </a:prstGeom>
          <a:ln>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7027208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hf hdr="0" ftr="0" dt="0"/>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linkedin.com/in/rezashahamiri/" TargetMode="External"/><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2.tmp"/></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4.jpeg"/></Relationships>
</file>

<file path=ppt/slides/_rels/slide2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tmp"/></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5.tiff"/><Relationship Id="rId13" Type="http://schemas.openxmlformats.org/officeDocument/2006/relationships/image" Target="../media/image20.tiff"/><Relationship Id="rId3" Type="http://schemas.openxmlformats.org/officeDocument/2006/relationships/image" Target="../media/image11.tiff"/><Relationship Id="rId7" Type="http://schemas.openxmlformats.org/officeDocument/2006/relationships/image" Target="../media/image14.tiff"/><Relationship Id="rId12" Type="http://schemas.openxmlformats.org/officeDocument/2006/relationships/image" Target="../media/image19.tiff"/><Relationship Id="rId2" Type="http://schemas.openxmlformats.org/officeDocument/2006/relationships/image" Target="../media/image10.tiff"/><Relationship Id="rId1" Type="http://schemas.openxmlformats.org/officeDocument/2006/relationships/slideLayout" Target="../slideLayouts/slideLayout2.xml"/><Relationship Id="rId6" Type="http://schemas.microsoft.com/office/2007/relationships/hdphoto" Target="../media/hdphoto1.wdp"/><Relationship Id="rId11" Type="http://schemas.openxmlformats.org/officeDocument/2006/relationships/image" Target="../media/image18.tiff"/><Relationship Id="rId5" Type="http://schemas.openxmlformats.org/officeDocument/2006/relationships/image" Target="../media/image13.png"/><Relationship Id="rId10" Type="http://schemas.openxmlformats.org/officeDocument/2006/relationships/image" Target="../media/image17.tiff"/><Relationship Id="rId4" Type="http://schemas.openxmlformats.org/officeDocument/2006/relationships/image" Target="../media/image12.tiff"/><Relationship Id="rId9" Type="http://schemas.openxmlformats.org/officeDocument/2006/relationships/image" Target="../media/image16.tiff"/></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0" name="Picture 10" descr="http://www.manukau.ac.nz/__data/assets/image/0004/166801/header-Generic0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2" y="-76200"/>
            <a:ext cx="12227511" cy="69342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4"/>
          <p:cNvSpPr txBox="1">
            <a:spLocks noChangeArrowheads="1"/>
          </p:cNvSpPr>
          <p:nvPr/>
        </p:nvSpPr>
        <p:spPr bwMode="auto">
          <a:xfrm>
            <a:off x="1752600" y="-76200"/>
            <a:ext cx="9753600" cy="759460"/>
          </a:xfrm>
          <a:prstGeom prst="rect">
            <a:avLst/>
          </a:prstGeom>
          <a:noFill/>
          <a:ln>
            <a:noFill/>
          </a:ln>
          <a:effectLst>
            <a:outerShdw blurRad="50800" dist="38100" dir="2700000" algn="tl" rotWithShape="0">
              <a:prstClr val="black">
                <a:alpha val="40000"/>
              </a:prstClr>
            </a:outerShdw>
          </a:effectLst>
        </p:spPr>
        <p:txBody>
          <a:bodyPr vert="horz" wrap="square" lIns="91440" tIns="45720" rIns="91440" bIns="45720" numCol="1" anchor="b" anchorCtr="0" compatLnSpc="1">
            <a:prstTxWarp prst="textNoShape">
              <a:avLst/>
            </a:prstTxWarp>
          </a:bodyPr>
          <a:lstStyle>
            <a:lvl1pPr algn="l" defTabSz="457200" rtl="0" eaLnBrk="0" fontAlgn="base" hangingPunct="0">
              <a:spcBef>
                <a:spcPct val="0"/>
              </a:spcBef>
              <a:spcAft>
                <a:spcPct val="0"/>
              </a:spcAft>
              <a:defRPr sz="7200" kern="1200">
                <a:solidFill>
                  <a:schemeClr val="tx2"/>
                </a:solidFill>
                <a:latin typeface="+mj-lt"/>
                <a:ea typeface="+mj-ea"/>
                <a:cs typeface="+mj-cs"/>
              </a:defRPr>
            </a:lvl1pPr>
            <a:lvl2pPr algn="l" defTabSz="457200" rtl="0" eaLnBrk="0" fontAlgn="base" hangingPunct="0">
              <a:spcBef>
                <a:spcPct val="0"/>
              </a:spcBef>
              <a:spcAft>
                <a:spcPct val="0"/>
              </a:spcAft>
              <a:defRPr sz="4200">
                <a:solidFill>
                  <a:schemeClr val="tx2"/>
                </a:solidFill>
                <a:latin typeface="Century Gothic" panose="020B0502020202020204" pitchFamily="34" charset="0"/>
              </a:defRPr>
            </a:lvl2pPr>
            <a:lvl3pPr algn="l" defTabSz="457200" rtl="0" eaLnBrk="0" fontAlgn="base" hangingPunct="0">
              <a:spcBef>
                <a:spcPct val="0"/>
              </a:spcBef>
              <a:spcAft>
                <a:spcPct val="0"/>
              </a:spcAft>
              <a:defRPr sz="4200">
                <a:solidFill>
                  <a:schemeClr val="tx2"/>
                </a:solidFill>
                <a:latin typeface="Century Gothic" panose="020B0502020202020204" pitchFamily="34" charset="0"/>
              </a:defRPr>
            </a:lvl3pPr>
            <a:lvl4pPr algn="l" defTabSz="457200" rtl="0" eaLnBrk="0" fontAlgn="base" hangingPunct="0">
              <a:spcBef>
                <a:spcPct val="0"/>
              </a:spcBef>
              <a:spcAft>
                <a:spcPct val="0"/>
              </a:spcAft>
              <a:defRPr sz="4200">
                <a:solidFill>
                  <a:schemeClr val="tx2"/>
                </a:solidFill>
                <a:latin typeface="Century Gothic" panose="020B0502020202020204" pitchFamily="34" charset="0"/>
              </a:defRPr>
            </a:lvl4pPr>
            <a:lvl5pPr algn="l" defTabSz="457200" rtl="0" eaLnBrk="0" fontAlgn="base" hangingPunct="0">
              <a:spcBef>
                <a:spcPct val="0"/>
              </a:spcBef>
              <a:spcAft>
                <a:spcPct val="0"/>
              </a:spcAft>
              <a:defRPr sz="4200">
                <a:solidFill>
                  <a:schemeClr val="tx2"/>
                </a:solidFill>
                <a:latin typeface="Century Gothic" panose="020B0502020202020204" pitchFamily="34"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eaLnBrk="1" hangingPunct="1"/>
            <a:r>
              <a:rPr lang="en-US" altLang="en-US" sz="4000" b="1" dirty="0">
                <a:solidFill>
                  <a:schemeClr val="bg1"/>
                </a:solidFill>
              </a:rPr>
              <a:t>Software Engineering</a:t>
            </a:r>
          </a:p>
        </p:txBody>
      </p:sp>
      <p:sp>
        <p:nvSpPr>
          <p:cNvPr id="9" name="Rectangle 8"/>
          <p:cNvSpPr/>
          <p:nvPr/>
        </p:nvSpPr>
        <p:spPr>
          <a:xfrm>
            <a:off x="2285999" y="3390900"/>
            <a:ext cx="9938551" cy="627020"/>
          </a:xfrm>
          <a:custGeom>
            <a:avLst/>
            <a:gdLst>
              <a:gd name="connsiteX0" fmla="*/ 0 w 5105400"/>
              <a:gd name="connsiteY0" fmla="*/ 0 h 627020"/>
              <a:gd name="connsiteX1" fmla="*/ 5105400 w 5105400"/>
              <a:gd name="connsiteY1" fmla="*/ 0 h 627020"/>
              <a:gd name="connsiteX2" fmla="*/ 5105400 w 5105400"/>
              <a:gd name="connsiteY2" fmla="*/ 627020 h 627020"/>
              <a:gd name="connsiteX3" fmla="*/ 0 w 5105400"/>
              <a:gd name="connsiteY3" fmla="*/ 627020 h 627020"/>
              <a:gd name="connsiteX4" fmla="*/ 0 w 5105400"/>
              <a:gd name="connsiteY4" fmla="*/ 0 h 627020"/>
              <a:gd name="connsiteX0" fmla="*/ 0 w 5105400"/>
              <a:gd name="connsiteY0" fmla="*/ 0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0 w 5105400"/>
              <a:gd name="connsiteY5" fmla="*/ 0 h 627020"/>
              <a:gd name="connsiteX0" fmla="*/ 219075 w 5105400"/>
              <a:gd name="connsiteY0" fmla="*/ 314325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219075 w 5105400"/>
              <a:gd name="connsiteY5" fmla="*/ 314325 h 627020"/>
              <a:gd name="connsiteX0" fmla="*/ 113876 w 5105400"/>
              <a:gd name="connsiteY0" fmla="*/ 309563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113876 w 5105400"/>
              <a:gd name="connsiteY5" fmla="*/ 309563 h 627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05400" h="627020">
                <a:moveTo>
                  <a:pt x="113876" y="309563"/>
                </a:moveTo>
                <a:lnTo>
                  <a:pt x="0" y="0"/>
                </a:lnTo>
                <a:lnTo>
                  <a:pt x="5105400" y="0"/>
                </a:lnTo>
                <a:lnTo>
                  <a:pt x="5105400" y="627020"/>
                </a:lnTo>
                <a:lnTo>
                  <a:pt x="0" y="627020"/>
                </a:lnTo>
                <a:lnTo>
                  <a:pt x="113876" y="309563"/>
                </a:lnTo>
                <a:close/>
              </a:path>
            </a:pathLst>
          </a:custGeom>
          <a:solidFill>
            <a:srgbClr val="DD2638">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altLang="en-US" sz="3600" b="1" dirty="0">
                <a:solidFill>
                  <a:schemeClr val="bg1"/>
                </a:solidFill>
              </a:rPr>
              <a:t>01: Introduction to Software Engineering</a:t>
            </a:r>
            <a:endParaRPr lang="en-US" altLang="en-US" sz="3600" b="1" dirty="0">
              <a:solidFill>
                <a:schemeClr val="bg1"/>
              </a:solidFill>
            </a:endParaRPr>
          </a:p>
        </p:txBody>
      </p:sp>
      <p:sp>
        <p:nvSpPr>
          <p:cNvPr id="19" name="Rectangle 8"/>
          <p:cNvSpPr/>
          <p:nvPr/>
        </p:nvSpPr>
        <p:spPr>
          <a:xfrm>
            <a:off x="6019801" y="6248400"/>
            <a:ext cx="6204750" cy="627020"/>
          </a:xfrm>
          <a:custGeom>
            <a:avLst/>
            <a:gdLst>
              <a:gd name="connsiteX0" fmla="*/ 0 w 5105400"/>
              <a:gd name="connsiteY0" fmla="*/ 0 h 627020"/>
              <a:gd name="connsiteX1" fmla="*/ 5105400 w 5105400"/>
              <a:gd name="connsiteY1" fmla="*/ 0 h 627020"/>
              <a:gd name="connsiteX2" fmla="*/ 5105400 w 5105400"/>
              <a:gd name="connsiteY2" fmla="*/ 627020 h 627020"/>
              <a:gd name="connsiteX3" fmla="*/ 0 w 5105400"/>
              <a:gd name="connsiteY3" fmla="*/ 627020 h 627020"/>
              <a:gd name="connsiteX4" fmla="*/ 0 w 5105400"/>
              <a:gd name="connsiteY4" fmla="*/ 0 h 627020"/>
              <a:gd name="connsiteX0" fmla="*/ 0 w 5105400"/>
              <a:gd name="connsiteY0" fmla="*/ 0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0 w 5105400"/>
              <a:gd name="connsiteY5" fmla="*/ 0 h 627020"/>
              <a:gd name="connsiteX0" fmla="*/ 219075 w 5105400"/>
              <a:gd name="connsiteY0" fmla="*/ 314325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219075 w 5105400"/>
              <a:gd name="connsiteY5" fmla="*/ 314325 h 627020"/>
              <a:gd name="connsiteX0" fmla="*/ 113876 w 5105400"/>
              <a:gd name="connsiteY0" fmla="*/ 309563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113876 w 5105400"/>
              <a:gd name="connsiteY5" fmla="*/ 309563 h 627020"/>
              <a:gd name="connsiteX0" fmla="*/ 113876 w 5105400"/>
              <a:gd name="connsiteY0" fmla="*/ 309563 h 642260"/>
              <a:gd name="connsiteX1" fmla="*/ 0 w 5105400"/>
              <a:gd name="connsiteY1" fmla="*/ 0 h 642260"/>
              <a:gd name="connsiteX2" fmla="*/ 5105400 w 5105400"/>
              <a:gd name="connsiteY2" fmla="*/ 0 h 642260"/>
              <a:gd name="connsiteX3" fmla="*/ 5105400 w 5105400"/>
              <a:gd name="connsiteY3" fmla="*/ 627020 h 642260"/>
              <a:gd name="connsiteX4" fmla="*/ 215290 w 5105400"/>
              <a:gd name="connsiteY4" fmla="*/ 642260 h 642260"/>
              <a:gd name="connsiteX5" fmla="*/ 113876 w 5105400"/>
              <a:gd name="connsiteY5" fmla="*/ 309563 h 642260"/>
              <a:gd name="connsiteX0" fmla="*/ 113876 w 5105400"/>
              <a:gd name="connsiteY0" fmla="*/ 309563 h 634640"/>
              <a:gd name="connsiteX1" fmla="*/ 0 w 5105400"/>
              <a:gd name="connsiteY1" fmla="*/ 0 h 634640"/>
              <a:gd name="connsiteX2" fmla="*/ 5105400 w 5105400"/>
              <a:gd name="connsiteY2" fmla="*/ 0 h 634640"/>
              <a:gd name="connsiteX3" fmla="*/ 5105400 w 5105400"/>
              <a:gd name="connsiteY3" fmla="*/ 627020 h 634640"/>
              <a:gd name="connsiteX4" fmla="*/ 234862 w 5105400"/>
              <a:gd name="connsiteY4" fmla="*/ 634640 h 634640"/>
              <a:gd name="connsiteX5" fmla="*/ 113876 w 5105400"/>
              <a:gd name="connsiteY5" fmla="*/ 309563 h 634640"/>
              <a:gd name="connsiteX0" fmla="*/ 113876 w 5105400"/>
              <a:gd name="connsiteY0" fmla="*/ 309563 h 627020"/>
              <a:gd name="connsiteX1" fmla="*/ 0 w 5105400"/>
              <a:gd name="connsiteY1" fmla="*/ 0 h 627020"/>
              <a:gd name="connsiteX2" fmla="*/ 5105400 w 5105400"/>
              <a:gd name="connsiteY2" fmla="*/ 0 h 627020"/>
              <a:gd name="connsiteX3" fmla="*/ 5105400 w 5105400"/>
              <a:gd name="connsiteY3" fmla="*/ 627020 h 627020"/>
              <a:gd name="connsiteX4" fmla="*/ 344585 w 5105400"/>
              <a:gd name="connsiteY4" fmla="*/ 615590 h 627020"/>
              <a:gd name="connsiteX5" fmla="*/ 113876 w 5105400"/>
              <a:gd name="connsiteY5" fmla="*/ 309563 h 627020"/>
              <a:gd name="connsiteX0" fmla="*/ 156982 w 5105400"/>
              <a:gd name="connsiteY0" fmla="*/ 276225 h 627020"/>
              <a:gd name="connsiteX1" fmla="*/ 0 w 5105400"/>
              <a:gd name="connsiteY1" fmla="*/ 0 h 627020"/>
              <a:gd name="connsiteX2" fmla="*/ 5105400 w 5105400"/>
              <a:gd name="connsiteY2" fmla="*/ 0 h 627020"/>
              <a:gd name="connsiteX3" fmla="*/ 5105400 w 5105400"/>
              <a:gd name="connsiteY3" fmla="*/ 627020 h 627020"/>
              <a:gd name="connsiteX4" fmla="*/ 344585 w 5105400"/>
              <a:gd name="connsiteY4" fmla="*/ 615590 h 627020"/>
              <a:gd name="connsiteX5" fmla="*/ 156982 w 5105400"/>
              <a:gd name="connsiteY5" fmla="*/ 276225 h 627020"/>
              <a:gd name="connsiteX0" fmla="*/ 156982 w 5105400"/>
              <a:gd name="connsiteY0" fmla="*/ 276225 h 627020"/>
              <a:gd name="connsiteX1" fmla="*/ 0 w 5105400"/>
              <a:gd name="connsiteY1" fmla="*/ 0 h 627020"/>
              <a:gd name="connsiteX2" fmla="*/ 5105400 w 5105400"/>
              <a:gd name="connsiteY2" fmla="*/ 0 h 627020"/>
              <a:gd name="connsiteX3" fmla="*/ 5105400 w 5105400"/>
              <a:gd name="connsiteY3" fmla="*/ 627020 h 627020"/>
              <a:gd name="connsiteX4" fmla="*/ 360260 w 5105400"/>
              <a:gd name="connsiteY4" fmla="*/ 615590 h 627020"/>
              <a:gd name="connsiteX5" fmla="*/ 156982 w 5105400"/>
              <a:gd name="connsiteY5" fmla="*/ 276225 h 627020"/>
              <a:gd name="connsiteX0" fmla="*/ 156982 w 5105400"/>
              <a:gd name="connsiteY0" fmla="*/ 276225 h 627020"/>
              <a:gd name="connsiteX1" fmla="*/ 0 w 5105400"/>
              <a:gd name="connsiteY1" fmla="*/ 0 h 627020"/>
              <a:gd name="connsiteX2" fmla="*/ 5105400 w 5105400"/>
              <a:gd name="connsiteY2" fmla="*/ 0 h 627020"/>
              <a:gd name="connsiteX3" fmla="*/ 5105400 w 5105400"/>
              <a:gd name="connsiteY3" fmla="*/ 627020 h 627020"/>
              <a:gd name="connsiteX4" fmla="*/ 372016 w 5105400"/>
              <a:gd name="connsiteY4" fmla="*/ 615590 h 627020"/>
              <a:gd name="connsiteX5" fmla="*/ 156982 w 5105400"/>
              <a:gd name="connsiteY5" fmla="*/ 276225 h 627020"/>
              <a:gd name="connsiteX0" fmla="*/ 164819 w 5105400"/>
              <a:gd name="connsiteY0" fmla="*/ 276225 h 627020"/>
              <a:gd name="connsiteX1" fmla="*/ 0 w 5105400"/>
              <a:gd name="connsiteY1" fmla="*/ 0 h 627020"/>
              <a:gd name="connsiteX2" fmla="*/ 5105400 w 5105400"/>
              <a:gd name="connsiteY2" fmla="*/ 0 h 627020"/>
              <a:gd name="connsiteX3" fmla="*/ 5105400 w 5105400"/>
              <a:gd name="connsiteY3" fmla="*/ 627020 h 627020"/>
              <a:gd name="connsiteX4" fmla="*/ 372016 w 5105400"/>
              <a:gd name="connsiteY4" fmla="*/ 615590 h 627020"/>
              <a:gd name="connsiteX5" fmla="*/ 164819 w 5105400"/>
              <a:gd name="connsiteY5" fmla="*/ 276225 h 627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05400" h="627020">
                <a:moveTo>
                  <a:pt x="164819" y="276225"/>
                </a:moveTo>
                <a:lnTo>
                  <a:pt x="0" y="0"/>
                </a:lnTo>
                <a:lnTo>
                  <a:pt x="5105400" y="0"/>
                </a:lnTo>
                <a:lnTo>
                  <a:pt x="5105400" y="627020"/>
                </a:lnTo>
                <a:lnTo>
                  <a:pt x="372016" y="615590"/>
                </a:lnTo>
                <a:lnTo>
                  <a:pt x="164819" y="276225"/>
                </a:lnTo>
                <a:close/>
              </a:path>
            </a:pathLst>
          </a:custGeom>
          <a:solidFill>
            <a:srgbClr val="DD2638">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en-US" sz="2800" dirty="0">
                <a:solidFill>
                  <a:schemeClr val="bg2"/>
                </a:solidFill>
              </a:rPr>
              <a:t>Dr. Seyed Reza Shahamiri </a:t>
            </a:r>
            <a:r>
              <a:rPr lang="en-US" altLang="en-US" dirty="0">
                <a:solidFill>
                  <a:schemeClr val="bg2"/>
                </a:solidFill>
                <a:hlinkClick r:id="rId3"/>
              </a:rPr>
              <a:t>More Info</a:t>
            </a:r>
            <a:endParaRPr lang="en-US" altLang="en-US" sz="2800" dirty="0">
              <a:solidFill>
                <a:schemeClr val="bg2"/>
              </a:solidFill>
            </a:endParaRPr>
          </a:p>
        </p:txBody>
      </p:sp>
    </p:spTree>
    <p:extLst>
      <p:ext uri="{BB962C8B-B14F-4D97-AF65-F5344CB8AC3E}">
        <p14:creationId xmlns:p14="http://schemas.microsoft.com/office/powerpoint/2010/main" val="861485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Different Types of Software</a:t>
            </a:r>
          </a:p>
        </p:txBody>
      </p:sp>
      <p:sp>
        <p:nvSpPr>
          <p:cNvPr id="64517" name="Rectangle 5"/>
          <p:cNvSpPr>
            <a:spLocks noGrp="1" noChangeArrowheads="1"/>
          </p:cNvSpPr>
          <p:nvPr>
            <p:ph idx="1"/>
          </p:nvPr>
        </p:nvSpPr>
        <p:spPr/>
        <p:txBody>
          <a:bodyPr>
            <a:noAutofit/>
          </a:bodyPr>
          <a:lstStyle/>
          <a:p>
            <a:pPr algn="just"/>
            <a:r>
              <a:rPr lang="en-US" sz="2400" dirty="0">
                <a:solidFill>
                  <a:srgbClr val="92D050"/>
                </a:solidFill>
              </a:rPr>
              <a:t>System Software: </a:t>
            </a:r>
            <a:r>
              <a:rPr lang="en-US" sz="2400" dirty="0"/>
              <a:t>A collection of programs written to service other programs at system level. </a:t>
            </a:r>
          </a:p>
          <a:p>
            <a:pPr lvl="1" algn="just"/>
            <a:r>
              <a:rPr lang="en-US" sz="2400" i="1" dirty="0"/>
              <a:t>Examples: compiler, operating systems </a:t>
            </a:r>
            <a:endParaRPr lang="en-US" sz="2400" dirty="0"/>
          </a:p>
          <a:p>
            <a:pPr algn="just"/>
            <a:r>
              <a:rPr lang="en-US" sz="2400" dirty="0">
                <a:solidFill>
                  <a:srgbClr val="92D050"/>
                </a:solidFill>
              </a:rPr>
              <a:t>Real-time Software: </a:t>
            </a:r>
            <a:r>
              <a:rPr lang="en-US" sz="2400" dirty="0"/>
              <a:t>Programs that monitor/analyze/control real world events as they occur. </a:t>
            </a:r>
          </a:p>
          <a:p>
            <a:pPr lvl="1" algn="just"/>
            <a:r>
              <a:rPr lang="en-US" sz="2400" i="1" dirty="0"/>
              <a:t>Examples: Car controlling software</a:t>
            </a:r>
          </a:p>
          <a:p>
            <a:pPr algn="just"/>
            <a:r>
              <a:rPr lang="en-US" sz="2400" dirty="0">
                <a:solidFill>
                  <a:srgbClr val="92D050"/>
                </a:solidFill>
              </a:rPr>
              <a:t>Business Software: </a:t>
            </a:r>
            <a:r>
              <a:rPr lang="en-US" sz="2400" dirty="0"/>
              <a:t>Programs that access, analyze and process business information. </a:t>
            </a:r>
          </a:p>
          <a:p>
            <a:pPr lvl="1" algn="just"/>
            <a:r>
              <a:rPr lang="en-US" sz="2400" i="1" dirty="0"/>
              <a:t>Examples: Word processing software, spreadsheets, accounting software etc. </a:t>
            </a:r>
            <a:endParaRPr lang="en-US" sz="24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10</a:t>
            </a:fld>
            <a:endParaRPr lang="en-US"/>
          </a:p>
        </p:txBody>
      </p:sp>
    </p:spTree>
    <p:extLst>
      <p:ext uri="{BB962C8B-B14F-4D97-AF65-F5344CB8AC3E}">
        <p14:creationId xmlns:p14="http://schemas.microsoft.com/office/powerpoint/2010/main" val="2163977308"/>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4516" name="Rectangle 4"/>
          <p:cNvSpPr>
            <a:spLocks noGrp="1" noChangeArrowheads="1"/>
          </p:cNvSpPr>
          <p:nvPr>
            <p:ph type="title"/>
          </p:nvPr>
        </p:nvSpPr>
        <p:spPr/>
        <p:txBody>
          <a:bodyPr/>
          <a:lstStyle/>
          <a:p>
            <a:r>
              <a:rPr lang="en-GB" sz="3200" dirty="0"/>
              <a:t>Different Types of Software</a:t>
            </a:r>
          </a:p>
        </p:txBody>
      </p:sp>
      <p:sp>
        <p:nvSpPr>
          <p:cNvPr id="64517" name="Rectangle 5"/>
          <p:cNvSpPr>
            <a:spLocks noGrp="1" noChangeArrowheads="1"/>
          </p:cNvSpPr>
          <p:nvPr>
            <p:ph idx="1"/>
          </p:nvPr>
        </p:nvSpPr>
        <p:spPr/>
        <p:txBody>
          <a:bodyPr>
            <a:noAutofit/>
          </a:bodyPr>
          <a:lstStyle/>
          <a:p>
            <a:pPr algn="just"/>
            <a:r>
              <a:rPr lang="en-US" sz="2400" dirty="0">
                <a:solidFill>
                  <a:srgbClr val="92D050"/>
                </a:solidFill>
              </a:rPr>
              <a:t>Engineering and Scientific Software: </a:t>
            </a:r>
            <a:r>
              <a:rPr lang="en-US" sz="2400" dirty="0"/>
              <a:t>Software using “number crunching” algorithms for different science and applications such as system simulation, computer-aided design.</a:t>
            </a:r>
            <a:endParaRPr lang="en-US" sz="2400" i="1" dirty="0"/>
          </a:p>
          <a:p>
            <a:pPr lvl="1" algn="just"/>
            <a:r>
              <a:rPr lang="en-US" sz="2400" i="1" dirty="0"/>
              <a:t>Examples: Weather predicting software, Statistical software like R and SPSS </a:t>
            </a:r>
            <a:endParaRPr lang="en-US" sz="24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11</a:t>
            </a:fld>
            <a:endParaRPr lang="en-US"/>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Tree>
    <p:extLst>
      <p:ext uri="{BB962C8B-B14F-4D97-AF65-F5344CB8AC3E}">
        <p14:creationId xmlns:p14="http://schemas.microsoft.com/office/powerpoint/2010/main" val="103603034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Different Types of Software</a:t>
            </a:r>
          </a:p>
        </p:txBody>
      </p:sp>
      <p:sp>
        <p:nvSpPr>
          <p:cNvPr id="64517" name="Rectangle 5"/>
          <p:cNvSpPr>
            <a:spLocks noGrp="1" noChangeArrowheads="1"/>
          </p:cNvSpPr>
          <p:nvPr>
            <p:ph idx="1"/>
          </p:nvPr>
        </p:nvSpPr>
        <p:spPr/>
        <p:txBody>
          <a:bodyPr>
            <a:noAutofit/>
          </a:bodyPr>
          <a:lstStyle/>
          <a:p>
            <a:pPr algn="just"/>
            <a:r>
              <a:rPr lang="en-US" sz="2400" dirty="0">
                <a:solidFill>
                  <a:srgbClr val="92D050"/>
                </a:solidFill>
              </a:rPr>
              <a:t>Embedded Software:</a:t>
            </a:r>
            <a:r>
              <a:rPr lang="en-US" sz="2400" dirty="0"/>
              <a:t> These software are used to control products and systems for the consumer and industrial markets, i.e., they are written to control specific hardware functions. It has very limited and specific functions and control capability. </a:t>
            </a:r>
          </a:p>
          <a:p>
            <a:pPr lvl="1" algn="just"/>
            <a:r>
              <a:rPr lang="en-US" sz="2400" i="1" dirty="0"/>
              <a:t>Examples: Such ‘build in' embedded software runs in electronics appliances, in cars, telephones, modems, cell phones, robots, security systems etc. </a:t>
            </a:r>
            <a:endParaRPr lang="en-US" sz="2400" dirty="0"/>
          </a:p>
          <a:p>
            <a:pPr algn="just"/>
            <a:r>
              <a:rPr lang="en-US" sz="2400" dirty="0">
                <a:solidFill>
                  <a:srgbClr val="92D050"/>
                </a:solidFill>
              </a:rPr>
              <a:t>Internet Software:</a:t>
            </a:r>
            <a:r>
              <a:rPr lang="en-US" sz="2400" dirty="0"/>
              <a:t> These are programs that support internet accesses and applications. </a:t>
            </a:r>
          </a:p>
          <a:p>
            <a:pPr lvl="1" algn="just"/>
            <a:r>
              <a:rPr lang="en-US" sz="2400" i="1" dirty="0"/>
              <a:t>Examples: Search engine, browser, e-commerce software, authoring tools </a:t>
            </a:r>
            <a:endParaRPr lang="en-US" sz="24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12</a:t>
            </a:fld>
            <a:endParaRPr lang="en-US"/>
          </a:p>
        </p:txBody>
      </p:sp>
    </p:spTree>
    <p:extLst>
      <p:ext uri="{BB962C8B-B14F-4D97-AF65-F5344CB8AC3E}">
        <p14:creationId xmlns:p14="http://schemas.microsoft.com/office/powerpoint/2010/main" val="3103039747"/>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pPr eaLnBrk="1" hangingPunct="1"/>
            <a:r>
              <a:rPr lang="en-GB" sz="3200" dirty="0"/>
              <a:t>Essential attributes of good software</a:t>
            </a:r>
            <a:endParaRPr lang="en-US" sz="32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13</a:t>
            </a:fld>
            <a:endParaRPr lang="en-US"/>
          </a:p>
        </p:txBody>
      </p:sp>
      <p:graphicFrame>
        <p:nvGraphicFramePr>
          <p:cNvPr id="4" name="Table 3"/>
          <p:cNvGraphicFramePr>
            <a:graphicFrameLocks noGrp="1"/>
          </p:cNvGraphicFramePr>
          <p:nvPr>
            <p:extLst>
              <p:ext uri="{D42A27DB-BD31-4B8C-83A1-F6EECF244321}">
                <p14:modId xmlns:p14="http://schemas.microsoft.com/office/powerpoint/2010/main" val="3162611453"/>
              </p:ext>
            </p:extLst>
          </p:nvPr>
        </p:nvGraphicFramePr>
        <p:xfrm>
          <a:off x="461556" y="1199289"/>
          <a:ext cx="11234056" cy="5435147"/>
        </p:xfrm>
        <a:graphic>
          <a:graphicData uri="http://schemas.openxmlformats.org/drawingml/2006/table">
            <a:tbl>
              <a:tblPr firstRow="1" bandRow="1">
                <a:tableStyleId>{B301B821-A1FF-4177-AEE7-76D212191A09}</a:tableStyleId>
              </a:tblPr>
              <a:tblGrid>
                <a:gridCol w="3200008">
                  <a:extLst>
                    <a:ext uri="{9D8B030D-6E8A-4147-A177-3AD203B41FA5}">
                      <a16:colId xmlns:a16="http://schemas.microsoft.com/office/drawing/2014/main" xmlns="" val="20000"/>
                    </a:ext>
                  </a:extLst>
                </a:gridCol>
                <a:gridCol w="8034048">
                  <a:extLst>
                    <a:ext uri="{9D8B030D-6E8A-4147-A177-3AD203B41FA5}">
                      <a16:colId xmlns:a16="http://schemas.microsoft.com/office/drawing/2014/main" xmlns="" val="20001"/>
                    </a:ext>
                  </a:extLst>
                </a:gridCol>
              </a:tblGrid>
              <a:tr h="497387">
                <a:tc>
                  <a:txBody>
                    <a:bodyPr/>
                    <a:lstStyle/>
                    <a:p>
                      <a:pPr algn="just">
                        <a:spcAft>
                          <a:spcPts val="0"/>
                        </a:spcAft>
                      </a:pPr>
                      <a:r>
                        <a:rPr lang="en-GB" sz="2000" dirty="0">
                          <a:latin typeface="+mj-lt"/>
                          <a:cs typeface="Arial"/>
                        </a:rPr>
                        <a:t>Product characteristic</a:t>
                      </a:r>
                      <a:endParaRPr lang="en-GB" sz="2000" b="1" dirty="0">
                        <a:solidFill>
                          <a:srgbClr val="000000"/>
                        </a:solidFill>
                        <a:latin typeface="+mj-lt"/>
                        <a:ea typeface="Times New Roman"/>
                        <a:cs typeface="Arial"/>
                      </a:endParaRPr>
                    </a:p>
                  </a:txBody>
                  <a:tcPr marL="54610" marR="54610" marT="91440" marB="91440"/>
                </a:tc>
                <a:tc>
                  <a:txBody>
                    <a:bodyPr/>
                    <a:lstStyle/>
                    <a:p>
                      <a:pPr algn="just">
                        <a:spcAft>
                          <a:spcPts val="0"/>
                        </a:spcAft>
                      </a:pPr>
                      <a:r>
                        <a:rPr lang="en-GB" sz="2000" dirty="0">
                          <a:latin typeface="+mj-lt"/>
                          <a:cs typeface="Arial"/>
                        </a:rPr>
                        <a:t>Description</a:t>
                      </a:r>
                      <a:endParaRPr lang="en-GB" sz="2000" b="1" dirty="0">
                        <a:solidFill>
                          <a:srgbClr val="000000"/>
                        </a:solidFill>
                        <a:latin typeface="+mj-lt"/>
                        <a:ea typeface="Times New Roman"/>
                        <a:cs typeface="Arial"/>
                      </a:endParaRPr>
                    </a:p>
                  </a:txBody>
                  <a:tcPr marL="54610" marR="54610" marT="91440" marB="91440"/>
                </a:tc>
                <a:extLst>
                  <a:ext uri="{0D108BD9-81ED-4DB2-BD59-A6C34878D82A}">
                    <a16:rowId xmlns:a16="http://schemas.microsoft.com/office/drawing/2014/main" xmlns="" val="10000"/>
                  </a:ext>
                </a:extLst>
              </a:tr>
              <a:tr h="1310640">
                <a:tc>
                  <a:txBody>
                    <a:bodyPr/>
                    <a:lstStyle/>
                    <a:p>
                      <a:pPr algn="just">
                        <a:spcAft>
                          <a:spcPts val="0"/>
                        </a:spcAft>
                      </a:pPr>
                      <a:r>
                        <a:rPr lang="en-GB" sz="2000" dirty="0">
                          <a:latin typeface="+mj-lt"/>
                          <a:cs typeface="Arial"/>
                        </a:rPr>
                        <a:t>Maintainability</a:t>
                      </a:r>
                      <a:endParaRPr lang="en-GB" sz="2000" dirty="0">
                        <a:solidFill>
                          <a:srgbClr val="000000"/>
                        </a:solidFill>
                        <a:latin typeface="+mj-lt"/>
                        <a:ea typeface="Times New Roman"/>
                        <a:cs typeface="Arial"/>
                      </a:endParaRPr>
                    </a:p>
                  </a:txBody>
                  <a:tcPr marL="54610" marR="54610" marT="0" marB="91440"/>
                </a:tc>
                <a:tc>
                  <a:txBody>
                    <a:bodyPr/>
                    <a:lstStyle/>
                    <a:p>
                      <a:pPr algn="just">
                        <a:spcAft>
                          <a:spcPts val="0"/>
                        </a:spcAft>
                      </a:pPr>
                      <a:r>
                        <a:rPr lang="en-GB" sz="2000" dirty="0">
                          <a:latin typeface="+mj-lt"/>
                          <a:cs typeface="Arial"/>
                        </a:rPr>
                        <a:t>Software should be written in such a way so that it can </a:t>
                      </a:r>
                      <a:r>
                        <a:rPr lang="en-GB" sz="2000" dirty="0">
                          <a:solidFill>
                            <a:schemeClr val="accent4"/>
                          </a:solidFill>
                          <a:latin typeface="+mj-lt"/>
                          <a:cs typeface="Arial"/>
                        </a:rPr>
                        <a:t>evolve</a:t>
                      </a:r>
                      <a:r>
                        <a:rPr lang="en-GB" sz="2000" dirty="0">
                          <a:latin typeface="+mj-lt"/>
                          <a:cs typeface="Arial"/>
                        </a:rPr>
                        <a:t> to meet the changing needs of customers. This is a critical attribute because software change is an inevitable requirement of a changing business environment.</a:t>
                      </a:r>
                      <a:endParaRPr lang="en-GB" sz="2000" dirty="0">
                        <a:solidFill>
                          <a:srgbClr val="000000"/>
                        </a:solidFill>
                        <a:latin typeface="+mj-lt"/>
                        <a:ea typeface="Times New Roman"/>
                        <a:cs typeface="Arial"/>
                      </a:endParaRPr>
                    </a:p>
                  </a:txBody>
                  <a:tcPr marL="54610" marR="54610" marT="0" marB="91440"/>
                </a:tc>
                <a:extLst>
                  <a:ext uri="{0D108BD9-81ED-4DB2-BD59-A6C34878D82A}">
                    <a16:rowId xmlns:a16="http://schemas.microsoft.com/office/drawing/2014/main" xmlns="" val="10001"/>
                  </a:ext>
                </a:extLst>
              </a:tr>
              <a:tr h="1615440">
                <a:tc>
                  <a:txBody>
                    <a:bodyPr/>
                    <a:lstStyle/>
                    <a:p>
                      <a:pPr algn="l">
                        <a:spcAft>
                          <a:spcPts val="0"/>
                        </a:spcAft>
                      </a:pPr>
                      <a:r>
                        <a:rPr lang="en-GB" sz="2000" dirty="0">
                          <a:latin typeface="+mj-lt"/>
                          <a:cs typeface="Arial"/>
                        </a:rPr>
                        <a:t>Dependability and security</a:t>
                      </a:r>
                      <a:endParaRPr lang="en-GB" sz="2000" dirty="0">
                        <a:solidFill>
                          <a:srgbClr val="000000"/>
                        </a:solidFill>
                        <a:latin typeface="+mj-lt"/>
                        <a:ea typeface="Times New Roman"/>
                        <a:cs typeface="Arial"/>
                      </a:endParaRPr>
                    </a:p>
                  </a:txBody>
                  <a:tcPr marL="54610" marR="54610" marT="0" marB="91440"/>
                </a:tc>
                <a:tc>
                  <a:txBody>
                    <a:bodyPr/>
                    <a:lstStyle/>
                    <a:p>
                      <a:pPr algn="just">
                        <a:spcAft>
                          <a:spcPts val="0"/>
                        </a:spcAft>
                      </a:pPr>
                      <a:r>
                        <a:rPr lang="en-GB" sz="2000" dirty="0">
                          <a:latin typeface="+mj-lt"/>
                          <a:cs typeface="Arial"/>
                        </a:rPr>
                        <a:t>Software dependability includes a range of characteristics including </a:t>
                      </a:r>
                      <a:r>
                        <a:rPr lang="en-GB" sz="2000" dirty="0">
                          <a:solidFill>
                            <a:schemeClr val="accent4"/>
                          </a:solidFill>
                          <a:latin typeface="+mj-lt"/>
                          <a:cs typeface="Arial"/>
                        </a:rPr>
                        <a:t>reliability</a:t>
                      </a:r>
                      <a:r>
                        <a:rPr lang="en-GB" sz="2000" dirty="0">
                          <a:latin typeface="+mj-lt"/>
                          <a:cs typeface="Arial"/>
                        </a:rPr>
                        <a:t>, </a:t>
                      </a:r>
                      <a:r>
                        <a:rPr lang="en-GB" sz="2000" dirty="0">
                          <a:solidFill>
                            <a:schemeClr val="accent4"/>
                          </a:solidFill>
                          <a:latin typeface="+mj-lt"/>
                          <a:cs typeface="Arial"/>
                        </a:rPr>
                        <a:t>security</a:t>
                      </a:r>
                      <a:r>
                        <a:rPr lang="en-GB" sz="2000" dirty="0">
                          <a:latin typeface="+mj-lt"/>
                          <a:cs typeface="Arial"/>
                        </a:rPr>
                        <a:t> and </a:t>
                      </a:r>
                      <a:r>
                        <a:rPr lang="en-GB" sz="2000" dirty="0">
                          <a:solidFill>
                            <a:schemeClr val="accent4"/>
                          </a:solidFill>
                          <a:latin typeface="+mj-lt"/>
                          <a:cs typeface="Arial"/>
                        </a:rPr>
                        <a:t>safety</a:t>
                      </a:r>
                      <a:r>
                        <a:rPr lang="en-GB" sz="2000" dirty="0">
                          <a:latin typeface="+mj-lt"/>
                          <a:cs typeface="Arial"/>
                        </a:rPr>
                        <a:t>. Dependable software should not cause physical or economic damage in the event of system failure. Malicious users should not be  able to access or damage the system.</a:t>
                      </a:r>
                      <a:endParaRPr lang="en-GB" sz="2000" dirty="0">
                        <a:solidFill>
                          <a:srgbClr val="000000"/>
                        </a:solidFill>
                        <a:latin typeface="+mj-lt"/>
                        <a:ea typeface="Times New Roman"/>
                        <a:cs typeface="Arial"/>
                      </a:endParaRPr>
                    </a:p>
                  </a:txBody>
                  <a:tcPr marL="54610" marR="54610" marT="0" marB="91440"/>
                </a:tc>
                <a:extLst>
                  <a:ext uri="{0D108BD9-81ED-4DB2-BD59-A6C34878D82A}">
                    <a16:rowId xmlns:a16="http://schemas.microsoft.com/office/drawing/2014/main" xmlns="" val="10002"/>
                  </a:ext>
                </a:extLst>
              </a:tr>
              <a:tr h="1005840">
                <a:tc>
                  <a:txBody>
                    <a:bodyPr/>
                    <a:lstStyle/>
                    <a:p>
                      <a:pPr algn="just">
                        <a:spcAft>
                          <a:spcPts val="0"/>
                        </a:spcAft>
                      </a:pPr>
                      <a:r>
                        <a:rPr lang="en-GB" sz="2000">
                          <a:latin typeface="+mj-lt"/>
                          <a:cs typeface="Arial"/>
                        </a:rPr>
                        <a:t>Efficiency</a:t>
                      </a:r>
                      <a:endParaRPr lang="en-GB" sz="2000">
                        <a:solidFill>
                          <a:srgbClr val="000000"/>
                        </a:solidFill>
                        <a:latin typeface="+mj-lt"/>
                        <a:ea typeface="Times New Roman"/>
                        <a:cs typeface="Arial"/>
                      </a:endParaRPr>
                    </a:p>
                  </a:txBody>
                  <a:tcPr marL="54610" marR="54610" marT="0" marB="91440"/>
                </a:tc>
                <a:tc>
                  <a:txBody>
                    <a:bodyPr/>
                    <a:lstStyle/>
                    <a:p>
                      <a:pPr algn="just">
                        <a:spcAft>
                          <a:spcPts val="0"/>
                        </a:spcAft>
                      </a:pPr>
                      <a:r>
                        <a:rPr lang="en-GB" sz="2000" dirty="0">
                          <a:latin typeface="+mj-lt"/>
                          <a:cs typeface="Arial"/>
                        </a:rPr>
                        <a:t>Software should not make wasteful use of system resources such as memory and processor cycles. Efficiency therefore includes responsiveness, processing time, memory utilisation, etc.</a:t>
                      </a:r>
                      <a:endParaRPr lang="en-GB" sz="2000" dirty="0">
                        <a:solidFill>
                          <a:srgbClr val="000000"/>
                        </a:solidFill>
                        <a:latin typeface="+mj-lt"/>
                        <a:ea typeface="Times New Roman"/>
                        <a:cs typeface="Arial"/>
                      </a:endParaRPr>
                    </a:p>
                  </a:txBody>
                  <a:tcPr marL="54610" marR="54610" marT="0" marB="91440"/>
                </a:tc>
                <a:extLst>
                  <a:ext uri="{0D108BD9-81ED-4DB2-BD59-A6C34878D82A}">
                    <a16:rowId xmlns:a16="http://schemas.microsoft.com/office/drawing/2014/main" xmlns="" val="10003"/>
                  </a:ext>
                </a:extLst>
              </a:tr>
              <a:tr h="1005840">
                <a:tc>
                  <a:txBody>
                    <a:bodyPr/>
                    <a:lstStyle/>
                    <a:p>
                      <a:pPr algn="just">
                        <a:spcAft>
                          <a:spcPts val="0"/>
                        </a:spcAft>
                      </a:pPr>
                      <a:r>
                        <a:rPr lang="en-GB" sz="2000">
                          <a:latin typeface="+mj-lt"/>
                          <a:cs typeface="Arial"/>
                        </a:rPr>
                        <a:t>Acceptability</a:t>
                      </a:r>
                      <a:endParaRPr lang="en-GB" sz="2000">
                        <a:solidFill>
                          <a:srgbClr val="000000"/>
                        </a:solidFill>
                        <a:latin typeface="+mj-lt"/>
                        <a:ea typeface="Times New Roman"/>
                        <a:cs typeface="Arial"/>
                      </a:endParaRPr>
                    </a:p>
                  </a:txBody>
                  <a:tcPr marL="54610" marR="54610" marT="0" marB="91440"/>
                </a:tc>
                <a:tc>
                  <a:txBody>
                    <a:bodyPr/>
                    <a:lstStyle/>
                    <a:p>
                      <a:pPr algn="just">
                        <a:spcAft>
                          <a:spcPts val="0"/>
                        </a:spcAft>
                      </a:pPr>
                      <a:r>
                        <a:rPr lang="en-GB" sz="2000" dirty="0">
                          <a:latin typeface="+mj-lt"/>
                          <a:cs typeface="Arial"/>
                        </a:rPr>
                        <a:t>Software must be acceptable to the type of users for which it is designed. This means that it must be </a:t>
                      </a:r>
                      <a:r>
                        <a:rPr lang="en-GB" sz="2000" dirty="0">
                          <a:solidFill>
                            <a:schemeClr val="accent4"/>
                          </a:solidFill>
                          <a:latin typeface="+mj-lt"/>
                          <a:cs typeface="Arial"/>
                        </a:rPr>
                        <a:t>understandable</a:t>
                      </a:r>
                      <a:r>
                        <a:rPr lang="en-GB" sz="2000" dirty="0">
                          <a:latin typeface="+mj-lt"/>
                          <a:cs typeface="Arial"/>
                        </a:rPr>
                        <a:t>, </a:t>
                      </a:r>
                      <a:r>
                        <a:rPr lang="en-GB" sz="2000" dirty="0">
                          <a:solidFill>
                            <a:schemeClr val="accent4"/>
                          </a:solidFill>
                          <a:latin typeface="+mj-lt"/>
                          <a:cs typeface="Arial"/>
                        </a:rPr>
                        <a:t>usable</a:t>
                      </a:r>
                      <a:r>
                        <a:rPr lang="en-GB" sz="2000" dirty="0">
                          <a:latin typeface="+mj-lt"/>
                          <a:cs typeface="Arial"/>
                        </a:rPr>
                        <a:t> and </a:t>
                      </a:r>
                      <a:r>
                        <a:rPr lang="en-GB" sz="2000" dirty="0">
                          <a:solidFill>
                            <a:schemeClr val="accent4"/>
                          </a:solidFill>
                          <a:latin typeface="+mj-lt"/>
                          <a:cs typeface="Arial"/>
                        </a:rPr>
                        <a:t>compatible</a:t>
                      </a:r>
                      <a:r>
                        <a:rPr lang="en-GB" sz="2000" dirty="0">
                          <a:latin typeface="+mj-lt"/>
                          <a:cs typeface="Arial"/>
                        </a:rPr>
                        <a:t> with other systems that they use. </a:t>
                      </a:r>
                      <a:endParaRPr lang="en-GB" sz="2000" dirty="0">
                        <a:solidFill>
                          <a:srgbClr val="000000"/>
                        </a:solidFill>
                        <a:latin typeface="+mj-lt"/>
                        <a:ea typeface="Times New Roman"/>
                        <a:cs typeface="Arial"/>
                      </a:endParaRPr>
                    </a:p>
                  </a:txBody>
                  <a:tcPr marL="54610" marR="54610" marT="0" marB="91440"/>
                </a:tc>
                <a:extLst>
                  <a:ext uri="{0D108BD9-81ED-4DB2-BD59-A6C34878D82A}">
                    <a16:rowId xmlns:a16="http://schemas.microsoft.com/office/drawing/2014/main" xmlns="" val="10004"/>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15362" name="Title 1"/>
          <p:cNvSpPr>
            <a:spLocks noGrp="1"/>
          </p:cNvSpPr>
          <p:nvPr>
            <p:ph type="title"/>
          </p:nvPr>
        </p:nvSpPr>
        <p:spPr/>
        <p:txBody>
          <a:bodyPr/>
          <a:lstStyle/>
          <a:p>
            <a:r>
              <a:rPr lang="en-US" sz="3200" dirty="0"/>
              <a:t>Why do software projects fail?</a:t>
            </a:r>
            <a:br>
              <a:rPr lang="en-US" sz="3200" dirty="0"/>
            </a:br>
            <a:r>
              <a:rPr lang="en-US" sz="3200" dirty="0">
                <a:solidFill>
                  <a:schemeClr val="accent1"/>
                </a:solidFill>
              </a:rPr>
              <a:t>Class Activity</a:t>
            </a:r>
          </a:p>
        </p:txBody>
      </p:sp>
      <p:sp>
        <p:nvSpPr>
          <p:cNvPr id="5" name="Rectangle 5"/>
          <p:cNvSpPr>
            <a:spLocks noGrp="1" noChangeArrowheads="1"/>
          </p:cNvSpPr>
          <p:nvPr>
            <p:ph idx="1"/>
          </p:nvPr>
        </p:nvSpPr>
        <p:spPr/>
        <p:txBody>
          <a:bodyPr>
            <a:noAutofit/>
          </a:bodyPr>
          <a:lstStyle/>
          <a:p>
            <a:pPr algn="just"/>
            <a:r>
              <a:rPr lang="en-US" sz="2400" dirty="0"/>
              <a:t>In groups of 4-5 students, discuss at least three reasons why software projects fail. </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14</a:t>
            </a:fld>
            <a:endParaRPr lang="en-US"/>
          </a:p>
        </p:txBody>
      </p:sp>
    </p:spTree>
    <p:extLst>
      <p:ext uri="{BB962C8B-B14F-4D97-AF65-F5344CB8AC3E}">
        <p14:creationId xmlns:p14="http://schemas.microsoft.com/office/powerpoint/2010/main" val="11797189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15362" name="Title 1"/>
          <p:cNvSpPr>
            <a:spLocks noGrp="1"/>
          </p:cNvSpPr>
          <p:nvPr>
            <p:ph type="title"/>
          </p:nvPr>
        </p:nvSpPr>
        <p:spPr/>
        <p:txBody>
          <a:bodyPr/>
          <a:lstStyle/>
          <a:p>
            <a:r>
              <a:rPr lang="en-US" sz="3200" dirty="0"/>
              <a:t>Why do software projects fail?</a:t>
            </a:r>
          </a:p>
        </p:txBody>
      </p:sp>
      <p:sp>
        <p:nvSpPr>
          <p:cNvPr id="5" name="Rectangle 5"/>
          <p:cNvSpPr>
            <a:spLocks noGrp="1" noChangeArrowheads="1"/>
          </p:cNvSpPr>
          <p:nvPr>
            <p:ph idx="1"/>
          </p:nvPr>
        </p:nvSpPr>
        <p:spPr/>
        <p:txBody>
          <a:bodyPr>
            <a:noAutofit/>
          </a:bodyPr>
          <a:lstStyle/>
          <a:p>
            <a:pPr algn="just"/>
            <a:r>
              <a:rPr lang="en-US" sz="2400" dirty="0"/>
              <a:t>There are several reasons that make a software project fails. For example:</a:t>
            </a:r>
          </a:p>
          <a:p>
            <a:pPr lvl="1" algn="just"/>
            <a:r>
              <a:rPr lang="en-US" sz="2400" dirty="0"/>
              <a:t>Difficult to accurately estimate how long the project will take.</a:t>
            </a:r>
          </a:p>
          <a:p>
            <a:pPr lvl="1" algn="just"/>
            <a:r>
              <a:rPr lang="en-US" sz="2400" dirty="0"/>
              <a:t>Developers typically overestimate/overstate their productivity. </a:t>
            </a:r>
          </a:p>
          <a:p>
            <a:pPr lvl="1" algn="just"/>
            <a:r>
              <a:rPr lang="en-US" sz="2400" dirty="0"/>
              <a:t>Requirements (i.e. customer needs) are not always clearly defined. </a:t>
            </a:r>
          </a:p>
          <a:p>
            <a:pPr lvl="1" algn="just"/>
            <a:r>
              <a:rPr lang="en-US" sz="2400" dirty="0"/>
              <a:t>Requirements are not always realistic. </a:t>
            </a:r>
          </a:p>
          <a:p>
            <a:pPr lvl="1" algn="just"/>
            <a:r>
              <a:rPr lang="en-US" sz="2400" dirty="0"/>
              <a:t>Requirements are always changing. </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15</a:t>
            </a:fld>
            <a:endParaRPr lang="en-US"/>
          </a:p>
        </p:txBody>
      </p:sp>
    </p:spTree>
    <p:extLst>
      <p:ext uri="{BB962C8B-B14F-4D97-AF65-F5344CB8AC3E}">
        <p14:creationId xmlns:p14="http://schemas.microsoft.com/office/powerpoint/2010/main" val="790969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What is Software Engineering</a:t>
            </a:r>
          </a:p>
        </p:txBody>
      </p:sp>
      <p:sp>
        <p:nvSpPr>
          <p:cNvPr id="64517" name="Rectangle 5"/>
          <p:cNvSpPr>
            <a:spLocks noGrp="1" noChangeArrowheads="1"/>
          </p:cNvSpPr>
          <p:nvPr>
            <p:ph idx="1"/>
          </p:nvPr>
        </p:nvSpPr>
        <p:spPr/>
        <p:txBody>
          <a:bodyPr>
            <a:noAutofit/>
          </a:bodyPr>
          <a:lstStyle/>
          <a:p>
            <a:pPr algn="just"/>
            <a:r>
              <a:rPr lang="en-US" sz="2200" dirty="0">
                <a:solidFill>
                  <a:srgbClr val="FF0000"/>
                </a:solidFill>
              </a:rPr>
              <a:t>Software engineering </a:t>
            </a:r>
            <a:r>
              <a:rPr lang="en-US" sz="2200" dirty="0"/>
              <a:t>is an </a:t>
            </a:r>
            <a:r>
              <a:rPr lang="en-US" sz="2200" dirty="0">
                <a:solidFill>
                  <a:srgbClr val="92D050"/>
                </a:solidFill>
              </a:rPr>
              <a:t>engineering discipline </a:t>
            </a:r>
            <a:r>
              <a:rPr lang="en-US" sz="2200" dirty="0"/>
              <a:t>that is concerned with </a:t>
            </a:r>
            <a:r>
              <a:rPr lang="en-US" sz="2200" dirty="0">
                <a:solidFill>
                  <a:srgbClr val="92D050"/>
                </a:solidFill>
              </a:rPr>
              <a:t>all aspects of software production </a:t>
            </a:r>
            <a:r>
              <a:rPr lang="en-US" sz="2200" dirty="0"/>
              <a:t>from the early stages of system specification through to maintaining the system after it has gone into use.</a:t>
            </a:r>
          </a:p>
          <a:p>
            <a:pPr lvl="1" algn="just"/>
            <a:r>
              <a:rPr lang="en-US" sz="2200" dirty="0">
                <a:solidFill>
                  <a:srgbClr val="FFC000"/>
                </a:solidFill>
              </a:rPr>
              <a:t>Engineering discipline:  </a:t>
            </a:r>
            <a:r>
              <a:rPr lang="en-US" sz="2200" dirty="0"/>
              <a:t>Engineers make things work by applying theories, methods, and tools where these are appropriate. Engineering is about getting </a:t>
            </a:r>
            <a:r>
              <a:rPr lang="en-US" sz="2200" dirty="0">
                <a:solidFill>
                  <a:srgbClr val="FFC000"/>
                </a:solidFill>
              </a:rPr>
              <a:t>results</a:t>
            </a:r>
            <a:r>
              <a:rPr lang="en-US" sz="2200" dirty="0"/>
              <a:t> of the required </a:t>
            </a:r>
            <a:r>
              <a:rPr lang="en-US" sz="2200" dirty="0">
                <a:solidFill>
                  <a:srgbClr val="FFC000"/>
                </a:solidFill>
              </a:rPr>
              <a:t>quality</a:t>
            </a:r>
            <a:r>
              <a:rPr lang="en-US" sz="2200" dirty="0"/>
              <a:t> within the </a:t>
            </a:r>
            <a:r>
              <a:rPr lang="en-US" sz="2200" dirty="0">
                <a:solidFill>
                  <a:srgbClr val="FFC000"/>
                </a:solidFill>
              </a:rPr>
              <a:t>schedule</a:t>
            </a:r>
            <a:r>
              <a:rPr lang="en-US" sz="2200" dirty="0"/>
              <a:t> and </a:t>
            </a:r>
            <a:r>
              <a:rPr lang="en-US" sz="2200" dirty="0">
                <a:solidFill>
                  <a:srgbClr val="FFC000"/>
                </a:solidFill>
              </a:rPr>
              <a:t>budget</a:t>
            </a:r>
            <a:r>
              <a:rPr lang="en-US" sz="2200" dirty="0"/>
              <a:t>. </a:t>
            </a:r>
          </a:p>
          <a:p>
            <a:pPr lvl="1" algn="just"/>
            <a:r>
              <a:rPr lang="en-US" sz="2200" dirty="0">
                <a:solidFill>
                  <a:srgbClr val="FFC000"/>
                </a:solidFill>
              </a:rPr>
              <a:t>All aspects of software production:</a:t>
            </a:r>
            <a:r>
              <a:rPr lang="en-US" sz="2200" i="1" dirty="0">
                <a:solidFill>
                  <a:srgbClr val="FFC000"/>
                </a:solidFill>
              </a:rPr>
              <a:t> </a:t>
            </a:r>
            <a:r>
              <a:rPr lang="en-US" sz="2200" dirty="0"/>
              <a:t>Software engineering includes technical processes of software development as well as activities such as software project management and the development of tools, methods, and theories to support software production.</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16</a:t>
            </a:fld>
            <a:endParaRPr lang="en-US"/>
          </a:p>
        </p:txBody>
      </p:sp>
    </p:spTree>
    <p:extLst>
      <p:ext uri="{BB962C8B-B14F-4D97-AF65-F5344CB8AC3E}">
        <p14:creationId xmlns:p14="http://schemas.microsoft.com/office/powerpoint/2010/main" val="2502716854"/>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4516" name="Rectangle 4"/>
          <p:cNvSpPr>
            <a:spLocks noGrp="1" noChangeArrowheads="1"/>
          </p:cNvSpPr>
          <p:nvPr>
            <p:ph type="title"/>
          </p:nvPr>
        </p:nvSpPr>
        <p:spPr/>
        <p:txBody>
          <a:bodyPr/>
          <a:lstStyle/>
          <a:p>
            <a:r>
              <a:rPr lang="en-GB" sz="3200" dirty="0"/>
              <a:t>Importance of Software Engineering</a:t>
            </a:r>
          </a:p>
        </p:txBody>
      </p:sp>
      <p:sp>
        <p:nvSpPr>
          <p:cNvPr id="64517" name="Rectangle 5"/>
          <p:cNvSpPr>
            <a:spLocks noGrp="1" noChangeArrowheads="1"/>
          </p:cNvSpPr>
          <p:nvPr>
            <p:ph idx="1"/>
          </p:nvPr>
        </p:nvSpPr>
        <p:spPr/>
        <p:txBody>
          <a:bodyPr>
            <a:noAutofit/>
          </a:bodyPr>
          <a:lstStyle/>
          <a:p>
            <a:pPr algn="just"/>
            <a:r>
              <a:rPr lang="en-US" sz="2200" dirty="0"/>
              <a:t>To handle ‘</a:t>
            </a:r>
            <a:r>
              <a:rPr lang="en-US" sz="2200" dirty="0">
                <a:solidFill>
                  <a:srgbClr val="FFC000"/>
                </a:solidFill>
              </a:rPr>
              <a:t>complexity</a:t>
            </a:r>
            <a:r>
              <a:rPr lang="en-US" sz="2200" dirty="0"/>
              <a:t>’ in the code which results owing to factors like ‘massive volumes of code’ and ‘distributed environment’</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17</a:t>
            </a:fld>
            <a:endParaRPr lang="en-US" dirty="0"/>
          </a:p>
        </p:txBody>
      </p:sp>
      <p:pic>
        <p:nvPicPr>
          <p:cNvPr id="6" name="Picture 5">
            <a:extLst>
              <a:ext uri="{FF2B5EF4-FFF2-40B4-BE49-F238E27FC236}">
                <a16:creationId xmlns:a16="http://schemas.microsoft.com/office/drawing/2014/main" xmlns="" id="{80433EB7-73D2-48EC-A73A-6DD4195C694D}"/>
              </a:ext>
            </a:extLst>
          </p:cNvPr>
          <p:cNvPicPr>
            <a:picLocks noChangeAspect="1"/>
          </p:cNvPicPr>
          <p:nvPr/>
        </p:nvPicPr>
        <p:blipFill rotWithShape="1">
          <a:blip r:embed="rId3"/>
          <a:srcRect l="7373" b="2480"/>
          <a:stretch/>
        </p:blipFill>
        <p:spPr>
          <a:xfrm>
            <a:off x="646112" y="2843889"/>
            <a:ext cx="11153310" cy="4014111"/>
          </a:xfrm>
          <a:prstGeom prst="rect">
            <a:avLst/>
          </a:prstGeom>
        </p:spPr>
      </p:pic>
      <p:sp>
        <p:nvSpPr>
          <p:cNvPr id="7" name="TextBox 6">
            <a:extLst>
              <a:ext uri="{FF2B5EF4-FFF2-40B4-BE49-F238E27FC236}">
                <a16:creationId xmlns:a16="http://schemas.microsoft.com/office/drawing/2014/main" xmlns="" id="{5F8E0F13-FB33-4960-8178-23D9AB9AE5A6}"/>
              </a:ext>
            </a:extLst>
          </p:cNvPr>
          <p:cNvSpPr txBox="1"/>
          <p:nvPr/>
        </p:nvSpPr>
        <p:spPr>
          <a:xfrm>
            <a:off x="9748610" y="3449054"/>
            <a:ext cx="2082621" cy="369332"/>
          </a:xfrm>
          <a:prstGeom prst="rect">
            <a:avLst/>
          </a:prstGeom>
          <a:noFill/>
        </p:spPr>
        <p:txBody>
          <a:bodyPr wrap="none" rtlCol="0">
            <a:spAutoFit/>
          </a:bodyPr>
          <a:lstStyle/>
          <a:p>
            <a:r>
              <a:rPr lang="en-NZ" dirty="0"/>
              <a:t>Million line of code</a:t>
            </a:r>
          </a:p>
        </p:txBody>
      </p:sp>
    </p:spTree>
    <p:extLst>
      <p:ext uri="{BB962C8B-B14F-4D97-AF65-F5344CB8AC3E}">
        <p14:creationId xmlns:p14="http://schemas.microsoft.com/office/powerpoint/2010/main" val="2023499245"/>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Importance of Software Engineering</a:t>
            </a:r>
          </a:p>
        </p:txBody>
      </p:sp>
      <p:sp>
        <p:nvSpPr>
          <p:cNvPr id="64517" name="Rectangle 5"/>
          <p:cNvSpPr>
            <a:spLocks noGrp="1" noChangeArrowheads="1"/>
          </p:cNvSpPr>
          <p:nvPr>
            <p:ph idx="1"/>
          </p:nvPr>
        </p:nvSpPr>
        <p:spPr/>
        <p:txBody>
          <a:bodyPr>
            <a:noAutofit/>
          </a:bodyPr>
          <a:lstStyle/>
          <a:p>
            <a:pPr algn="just"/>
            <a:r>
              <a:rPr lang="en-US" sz="2200" dirty="0"/>
              <a:t>To handle the continuing changing ‘</a:t>
            </a:r>
            <a:r>
              <a:rPr lang="en-US" sz="2200" dirty="0">
                <a:solidFill>
                  <a:srgbClr val="FFC000"/>
                </a:solidFill>
              </a:rPr>
              <a:t>environment</a:t>
            </a:r>
            <a:r>
              <a:rPr lang="en-US" sz="2200" dirty="0"/>
              <a:t>’ and ‘</a:t>
            </a:r>
            <a:r>
              <a:rPr lang="en-US" sz="2200" dirty="0">
                <a:solidFill>
                  <a:srgbClr val="FFC000"/>
                </a:solidFill>
              </a:rPr>
              <a:t>demands</a:t>
            </a:r>
            <a:r>
              <a:rPr lang="en-US" sz="2200" dirty="0"/>
              <a:t>’ as more and more, individuals and society rely on advanced software systems.</a:t>
            </a:r>
          </a:p>
          <a:p>
            <a:pPr algn="just"/>
            <a:r>
              <a:rPr lang="en-US" sz="2200" dirty="0"/>
              <a:t>To keep a track on the ‘</a:t>
            </a:r>
            <a:r>
              <a:rPr lang="en-US" sz="2200" dirty="0">
                <a:solidFill>
                  <a:srgbClr val="FFC000"/>
                </a:solidFill>
              </a:rPr>
              <a:t>timing</a:t>
            </a:r>
            <a:r>
              <a:rPr lang="en-US" sz="2200" dirty="0"/>
              <a:t>’ and ‘</a:t>
            </a:r>
            <a:r>
              <a:rPr lang="en-US" sz="2200" dirty="0">
                <a:solidFill>
                  <a:srgbClr val="FFC000"/>
                </a:solidFill>
              </a:rPr>
              <a:t>budget requirements</a:t>
            </a:r>
            <a:r>
              <a:rPr lang="en-US" sz="2200" dirty="0"/>
              <a:t>’. </a:t>
            </a:r>
          </a:p>
          <a:p>
            <a:pPr algn="just"/>
            <a:r>
              <a:rPr lang="en-US" sz="2200" dirty="0"/>
              <a:t>To maintain ‘</a:t>
            </a:r>
            <a:r>
              <a:rPr lang="en-US" sz="2200" dirty="0">
                <a:solidFill>
                  <a:srgbClr val="FFC000"/>
                </a:solidFill>
              </a:rPr>
              <a:t>efficiency</a:t>
            </a:r>
            <a:r>
              <a:rPr lang="en-US" sz="2200" dirty="0"/>
              <a:t>’ in delivering the end products. </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18</a:t>
            </a:fld>
            <a:endParaRPr lang="en-US" dirty="0"/>
          </a:p>
        </p:txBody>
      </p:sp>
    </p:spTree>
    <p:extLst>
      <p:ext uri="{BB962C8B-B14F-4D97-AF65-F5344CB8AC3E}">
        <p14:creationId xmlns:p14="http://schemas.microsoft.com/office/powerpoint/2010/main" val="1615207096"/>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Computer Science Vs. Software Engineering</a:t>
            </a:r>
            <a:br>
              <a:rPr lang="en-GB" sz="3200" dirty="0"/>
            </a:br>
            <a:r>
              <a:rPr lang="en-GB" sz="3200" dirty="0">
                <a:solidFill>
                  <a:schemeClr val="accent1"/>
                </a:solidFill>
              </a:rPr>
              <a:t>Class Activity</a:t>
            </a:r>
          </a:p>
        </p:txBody>
      </p:sp>
      <p:sp>
        <p:nvSpPr>
          <p:cNvPr id="64517" name="Rectangle 5"/>
          <p:cNvSpPr>
            <a:spLocks noGrp="1" noChangeArrowheads="1"/>
          </p:cNvSpPr>
          <p:nvPr>
            <p:ph idx="1"/>
          </p:nvPr>
        </p:nvSpPr>
        <p:spPr/>
        <p:txBody>
          <a:bodyPr>
            <a:normAutofit/>
          </a:bodyPr>
          <a:lstStyle/>
          <a:p>
            <a:pPr algn="just"/>
            <a:r>
              <a:rPr lang="en-US" sz="2400" dirty="0"/>
              <a:t>Research “computer science” and identify how it is different from software engineering. Discuss your findings in your group.</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19</a:t>
            </a:fld>
            <a:endParaRPr lang="en-US"/>
          </a:p>
        </p:txBody>
      </p:sp>
    </p:spTree>
    <p:extLst>
      <p:ext uri="{BB962C8B-B14F-4D97-AF65-F5344CB8AC3E}">
        <p14:creationId xmlns:p14="http://schemas.microsoft.com/office/powerpoint/2010/main" val="223327659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4516" name="Rectangle 4"/>
          <p:cNvSpPr>
            <a:spLocks noGrp="1" noChangeArrowheads="1"/>
          </p:cNvSpPr>
          <p:nvPr>
            <p:ph type="title"/>
          </p:nvPr>
        </p:nvSpPr>
        <p:spPr/>
        <p:txBody>
          <a:bodyPr/>
          <a:lstStyle/>
          <a:p>
            <a:r>
              <a:rPr lang="en-GB" sz="3200" dirty="0"/>
              <a:t>Software Systems</a:t>
            </a:r>
          </a:p>
        </p:txBody>
      </p:sp>
      <p:sp>
        <p:nvSpPr>
          <p:cNvPr id="64517" name="Rectangle 5"/>
          <p:cNvSpPr>
            <a:spLocks noGrp="1" noChangeArrowheads="1"/>
          </p:cNvSpPr>
          <p:nvPr>
            <p:ph idx="1"/>
          </p:nvPr>
        </p:nvSpPr>
        <p:spPr/>
        <p:txBody>
          <a:bodyPr>
            <a:normAutofit/>
          </a:bodyPr>
          <a:lstStyle/>
          <a:p>
            <a:pPr algn="just"/>
            <a:r>
              <a:rPr lang="en-US" sz="2400" dirty="0"/>
              <a:t>Software systems are abstract and intangible. </a:t>
            </a:r>
          </a:p>
          <a:p>
            <a:pPr lvl="1" algn="just"/>
            <a:r>
              <a:rPr lang="en-US" sz="2400" dirty="0"/>
              <a:t>They are not constrained by the properties of materials, governed by physical laws, or by manufacturing processes.</a:t>
            </a:r>
          </a:p>
          <a:p>
            <a:pPr algn="just"/>
            <a:r>
              <a:rPr lang="en-US" sz="2400" dirty="0"/>
              <a:t>Because of the lack of physical constraints, software systems can quickly become extremely complex, difficult to understand, and expensive to change.</a:t>
            </a:r>
            <a:endParaRPr lang="en-GB" sz="24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a:t>
            </a:fld>
            <a:endParaRPr lang="en-US"/>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Computer Science Vs. Software Engineering</a:t>
            </a:r>
          </a:p>
        </p:txBody>
      </p:sp>
      <p:sp>
        <p:nvSpPr>
          <p:cNvPr id="64517" name="Rectangle 5"/>
          <p:cNvSpPr>
            <a:spLocks noGrp="1" noChangeArrowheads="1"/>
          </p:cNvSpPr>
          <p:nvPr>
            <p:ph idx="1"/>
          </p:nvPr>
        </p:nvSpPr>
        <p:spPr/>
        <p:txBody>
          <a:bodyPr>
            <a:normAutofit/>
          </a:bodyPr>
          <a:lstStyle/>
          <a:p>
            <a:pPr algn="just"/>
            <a:r>
              <a:rPr lang="en-US" sz="2400" dirty="0">
                <a:solidFill>
                  <a:srgbClr val="92D050"/>
                </a:solidFill>
              </a:rPr>
              <a:t>Computer Science </a:t>
            </a:r>
            <a:r>
              <a:rPr lang="en-US" sz="2400" dirty="0"/>
              <a:t>theories</a:t>
            </a:r>
            <a:r>
              <a:rPr lang="en-US" sz="2400" b="1" i="1" dirty="0"/>
              <a:t> </a:t>
            </a:r>
            <a:r>
              <a:rPr lang="en-US" sz="2400" dirty="0"/>
              <a:t>act as a foundation for practical aspects of software engineering.</a:t>
            </a:r>
          </a:p>
          <a:p>
            <a:pPr algn="just"/>
            <a:r>
              <a:rPr lang="en-US" sz="2400" dirty="0"/>
              <a:t>However, software engineering is concerned with the practical problems of producing software. </a:t>
            </a:r>
          </a:p>
          <a:p>
            <a:pPr algn="just"/>
            <a:r>
              <a:rPr lang="en-US" sz="2400" dirty="0"/>
              <a:t>Some knowledge of computer science is essential for software engineers.</a:t>
            </a:r>
          </a:p>
          <a:p>
            <a:pPr algn="just"/>
            <a:r>
              <a:rPr lang="en-US" sz="2400" dirty="0"/>
              <a:t>Computer science theory, however, is often most applicable to relatively small programs. </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20</a:t>
            </a:fld>
            <a:endParaRPr lang="en-US"/>
          </a:p>
        </p:txBody>
      </p:sp>
      <p:pic>
        <p:nvPicPr>
          <p:cNvPr id="3" name="Picture 2" descr="Software_Engineering_2_lecture slides.pdf - Adobe Reader"/>
          <p:cNvPicPr>
            <a:picLocks noChangeAspect="1"/>
          </p:cNvPicPr>
          <p:nvPr/>
        </p:nvPicPr>
        <p:blipFill rotWithShape="1">
          <a:blip r:embed="rId4">
            <a:extLst>
              <a:ext uri="{28A0092B-C50C-407E-A947-70E740481C1C}">
                <a14:useLocalDpi xmlns:a14="http://schemas.microsoft.com/office/drawing/2010/main" val="0"/>
              </a:ext>
            </a:extLst>
          </a:blip>
          <a:srcRect l="7662" t="39822" r="8192" b="43555"/>
          <a:stretch/>
        </p:blipFill>
        <p:spPr>
          <a:xfrm>
            <a:off x="3364992" y="5427218"/>
            <a:ext cx="6067434" cy="1430782"/>
          </a:xfrm>
          <a:prstGeom prst="rect">
            <a:avLst/>
          </a:prstGeom>
        </p:spPr>
      </p:pic>
    </p:spTree>
    <p:extLst>
      <p:ext uri="{BB962C8B-B14F-4D97-AF65-F5344CB8AC3E}">
        <p14:creationId xmlns:p14="http://schemas.microsoft.com/office/powerpoint/2010/main" val="1624055615"/>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System Engineering Vs. Software Engineering</a:t>
            </a:r>
          </a:p>
        </p:txBody>
      </p:sp>
      <p:sp>
        <p:nvSpPr>
          <p:cNvPr id="64517" name="Rectangle 5"/>
          <p:cNvSpPr>
            <a:spLocks noGrp="1" noChangeArrowheads="1"/>
          </p:cNvSpPr>
          <p:nvPr>
            <p:ph idx="1"/>
          </p:nvPr>
        </p:nvSpPr>
        <p:spPr/>
        <p:txBody>
          <a:bodyPr>
            <a:noAutofit/>
          </a:bodyPr>
          <a:lstStyle/>
          <a:p>
            <a:pPr algn="just"/>
            <a:r>
              <a:rPr lang="en-US" sz="2000" dirty="0">
                <a:solidFill>
                  <a:srgbClr val="92D050"/>
                </a:solidFill>
              </a:rPr>
              <a:t>System engineering </a:t>
            </a:r>
            <a:r>
              <a:rPr lang="en-US" sz="2000" dirty="0"/>
              <a:t>is concerned with all aspects of the development and evolution of complex systems where software plays a major role. </a:t>
            </a:r>
          </a:p>
          <a:p>
            <a:pPr algn="just"/>
            <a:r>
              <a:rPr lang="en-US" sz="2000" dirty="0"/>
              <a:t>System engineering is therefore concerned with </a:t>
            </a:r>
          </a:p>
          <a:p>
            <a:pPr lvl="1" algn="just"/>
            <a:r>
              <a:rPr lang="en-US" sz="2000" dirty="0"/>
              <a:t>hardware development, </a:t>
            </a:r>
          </a:p>
          <a:p>
            <a:pPr lvl="1" algn="just"/>
            <a:r>
              <a:rPr lang="en-US" sz="2000" dirty="0"/>
              <a:t>policy and process design and system deployment, </a:t>
            </a:r>
          </a:p>
          <a:p>
            <a:pPr lvl="1" algn="just"/>
            <a:r>
              <a:rPr lang="en-US" sz="2000" dirty="0"/>
              <a:t>and software engineering. </a:t>
            </a:r>
          </a:p>
          <a:p>
            <a:pPr algn="just"/>
            <a:r>
              <a:rPr lang="en-US" sz="2000" dirty="0">
                <a:solidFill>
                  <a:srgbClr val="92D050"/>
                </a:solidFill>
              </a:rPr>
              <a:t>System engineers </a:t>
            </a:r>
            <a:r>
              <a:rPr lang="en-US" sz="2000" dirty="0"/>
              <a:t>are involved in </a:t>
            </a:r>
          </a:p>
          <a:p>
            <a:pPr lvl="1" algn="just"/>
            <a:r>
              <a:rPr lang="en-US" sz="2000" dirty="0"/>
              <a:t>specifying the system, </a:t>
            </a:r>
          </a:p>
          <a:p>
            <a:pPr lvl="1" algn="just"/>
            <a:r>
              <a:rPr lang="en-US" sz="2000" dirty="0"/>
              <a:t>defining its overall architecture, </a:t>
            </a:r>
          </a:p>
          <a:p>
            <a:pPr lvl="1" algn="just"/>
            <a:r>
              <a:rPr lang="en-US" sz="2000" dirty="0"/>
              <a:t>and then integrating the different parts to create the finished system.</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21</a:t>
            </a:fld>
            <a:endParaRPr lang="en-US"/>
          </a:p>
        </p:txBody>
      </p:sp>
    </p:spTree>
    <p:extLst>
      <p:ext uri="{BB962C8B-B14F-4D97-AF65-F5344CB8AC3E}">
        <p14:creationId xmlns:p14="http://schemas.microsoft.com/office/powerpoint/2010/main" val="693315344"/>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US" sz="3200" dirty="0"/>
              <a:t>Different Types of Software Engineering-related Jobs/Roles Available in the Market </a:t>
            </a:r>
          </a:p>
        </p:txBody>
      </p:sp>
      <p:sp>
        <p:nvSpPr>
          <p:cNvPr id="64517" name="Rectangle 5"/>
          <p:cNvSpPr>
            <a:spLocks noGrp="1" noChangeArrowheads="1"/>
          </p:cNvSpPr>
          <p:nvPr>
            <p:ph idx="1"/>
          </p:nvPr>
        </p:nvSpPr>
        <p:spPr/>
        <p:txBody>
          <a:bodyPr>
            <a:normAutofit/>
          </a:bodyPr>
          <a:lstStyle/>
          <a:p>
            <a:pPr algn="just"/>
            <a:r>
              <a:rPr lang="en-US" sz="2400" dirty="0">
                <a:solidFill>
                  <a:srgbClr val="92D050"/>
                </a:solidFill>
              </a:rPr>
              <a:t>Systems Analyst:</a:t>
            </a:r>
            <a:r>
              <a:rPr lang="en-US" sz="2400" dirty="0"/>
              <a:t> analyzes requirements for an application, may do business case (economic) analysis. </a:t>
            </a:r>
          </a:p>
          <a:p>
            <a:pPr algn="just"/>
            <a:r>
              <a:rPr lang="en-US" sz="2400" dirty="0">
                <a:solidFill>
                  <a:srgbClr val="92D050"/>
                </a:solidFill>
              </a:rPr>
              <a:t>Software Architect:</a:t>
            </a:r>
            <a:r>
              <a:rPr lang="en-US" sz="2400" dirty="0"/>
              <a:t> designs the overall structure of the application.</a:t>
            </a:r>
          </a:p>
          <a:p>
            <a:pPr algn="just"/>
            <a:r>
              <a:rPr lang="en-US" sz="2400" dirty="0">
                <a:solidFill>
                  <a:srgbClr val="92D050"/>
                </a:solidFill>
              </a:rPr>
              <a:t>Software Network Specialist:</a:t>
            </a:r>
            <a:r>
              <a:rPr lang="en-US" sz="2400" dirty="0"/>
              <a:t> LAN/WAN Network design, installation, maintenance. </a:t>
            </a:r>
          </a:p>
          <a:p>
            <a:pPr algn="just"/>
            <a:r>
              <a:rPr lang="en-US" sz="2400" dirty="0">
                <a:solidFill>
                  <a:srgbClr val="92D050"/>
                </a:solidFill>
              </a:rPr>
              <a:t>Software Programmer: </a:t>
            </a:r>
            <a:r>
              <a:rPr lang="en-US" sz="2400" dirty="0"/>
              <a:t>implements the design using software development tools, software products, and computer languages. </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22</a:t>
            </a:fld>
            <a:endParaRPr lang="en-US"/>
          </a:p>
        </p:txBody>
      </p:sp>
    </p:spTree>
    <p:extLst>
      <p:ext uri="{BB962C8B-B14F-4D97-AF65-F5344CB8AC3E}">
        <p14:creationId xmlns:p14="http://schemas.microsoft.com/office/powerpoint/2010/main" val="3974231582"/>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US" sz="3200" dirty="0"/>
              <a:t>Different Types of Software Engineering-related Jobs/Roles Available in the Market </a:t>
            </a:r>
          </a:p>
        </p:txBody>
      </p:sp>
      <p:sp>
        <p:nvSpPr>
          <p:cNvPr id="64517" name="Rectangle 5"/>
          <p:cNvSpPr>
            <a:spLocks noGrp="1" noChangeArrowheads="1"/>
          </p:cNvSpPr>
          <p:nvPr>
            <p:ph idx="1"/>
          </p:nvPr>
        </p:nvSpPr>
        <p:spPr/>
        <p:txBody>
          <a:bodyPr>
            <a:normAutofit/>
          </a:bodyPr>
          <a:lstStyle/>
          <a:p>
            <a:pPr algn="just"/>
            <a:r>
              <a:rPr lang="en-US" sz="2400" dirty="0">
                <a:solidFill>
                  <a:srgbClr val="92D050"/>
                </a:solidFill>
              </a:rPr>
              <a:t>Software Systems Administrator:</a:t>
            </a:r>
            <a:r>
              <a:rPr lang="en-US" sz="2400" dirty="0"/>
              <a:t> administers user accounts, technology refreshment, software deployment to users, software problem solvers. </a:t>
            </a:r>
          </a:p>
          <a:p>
            <a:pPr algn="just"/>
            <a:r>
              <a:rPr lang="en-US" sz="2400" dirty="0">
                <a:solidFill>
                  <a:srgbClr val="92D050"/>
                </a:solidFill>
              </a:rPr>
              <a:t>Software Database Administrator:</a:t>
            </a:r>
            <a:r>
              <a:rPr lang="en-US" sz="2400" dirty="0"/>
              <a:t> administers the database (installation, maintenance, backup) </a:t>
            </a:r>
          </a:p>
          <a:p>
            <a:pPr algn="just"/>
            <a:r>
              <a:rPr lang="en-US" sz="2400" dirty="0">
                <a:solidFill>
                  <a:srgbClr val="92D050"/>
                </a:solidFill>
              </a:rPr>
              <a:t>Customer Support Engineer:</a:t>
            </a:r>
            <a:r>
              <a:rPr lang="en-US" sz="2400" dirty="0"/>
              <a:t> solves customers and end-users problems with computer applications, configuration (e.g. ISP) </a:t>
            </a:r>
          </a:p>
          <a:p>
            <a:pPr algn="just"/>
            <a:r>
              <a:rPr lang="en-US" sz="2400" dirty="0">
                <a:solidFill>
                  <a:srgbClr val="92D050"/>
                </a:solidFill>
              </a:rPr>
              <a:t>Webmaster:</a:t>
            </a:r>
            <a:r>
              <a:rPr lang="en-US" sz="2400" dirty="0"/>
              <a:t> designs, implements, and maintains a web site</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23</a:t>
            </a:fld>
            <a:endParaRPr lang="en-US"/>
          </a:p>
        </p:txBody>
      </p:sp>
    </p:spTree>
    <p:extLst>
      <p:ext uri="{BB962C8B-B14F-4D97-AF65-F5344CB8AC3E}">
        <p14:creationId xmlns:p14="http://schemas.microsoft.com/office/powerpoint/2010/main" val="2915835556"/>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4516" name="Rectangle 4"/>
          <p:cNvSpPr>
            <a:spLocks noGrp="1" noChangeArrowheads="1"/>
          </p:cNvSpPr>
          <p:nvPr>
            <p:ph type="title"/>
          </p:nvPr>
        </p:nvSpPr>
        <p:spPr/>
        <p:txBody>
          <a:bodyPr/>
          <a:lstStyle/>
          <a:p>
            <a:r>
              <a:rPr lang="en-US" sz="3200" dirty="0"/>
              <a:t>Different Types of Software Engineering-related Jobs/Roles Available in the Market </a:t>
            </a:r>
          </a:p>
        </p:txBody>
      </p:sp>
      <p:sp>
        <p:nvSpPr>
          <p:cNvPr id="64517" name="Rectangle 5"/>
          <p:cNvSpPr>
            <a:spLocks noGrp="1" noChangeArrowheads="1"/>
          </p:cNvSpPr>
          <p:nvPr>
            <p:ph idx="1"/>
          </p:nvPr>
        </p:nvSpPr>
        <p:spPr/>
        <p:txBody>
          <a:bodyPr>
            <a:normAutofit/>
          </a:bodyPr>
          <a:lstStyle/>
          <a:p>
            <a:pPr algn="just"/>
            <a:r>
              <a:rPr lang="en-US" sz="2400" dirty="0">
                <a:solidFill>
                  <a:srgbClr val="92D050"/>
                </a:solidFill>
              </a:rPr>
              <a:t>Software Security Engineer:</a:t>
            </a:r>
            <a:r>
              <a:rPr lang="en-US" sz="2400" dirty="0"/>
              <a:t> identification, authorization, authentication, data protection, data integrity </a:t>
            </a:r>
          </a:p>
          <a:p>
            <a:pPr algn="just"/>
            <a:r>
              <a:rPr lang="en-US" sz="2400" dirty="0">
                <a:solidFill>
                  <a:srgbClr val="92D050"/>
                </a:solidFill>
              </a:rPr>
              <a:t>Software Tester:</a:t>
            </a:r>
            <a:r>
              <a:rPr lang="en-US" sz="2400" dirty="0"/>
              <a:t> verification, validation</a:t>
            </a:r>
            <a:r>
              <a:rPr lang="en-US" sz="2400"/>
              <a:t>, finding </a:t>
            </a:r>
            <a:r>
              <a:rPr lang="en-US" sz="2400" dirty="0"/>
              <a:t>bugs, writing test scripts </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24</a:t>
            </a:fld>
            <a:endParaRPr lang="en-US"/>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Tree>
    <p:extLst>
      <p:ext uri="{BB962C8B-B14F-4D97-AF65-F5344CB8AC3E}">
        <p14:creationId xmlns:p14="http://schemas.microsoft.com/office/powerpoint/2010/main" val="4123355928"/>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General issues in all types of software</a:t>
            </a:r>
            <a:br>
              <a:rPr lang="en-GB" sz="3200" dirty="0"/>
            </a:br>
            <a:r>
              <a:rPr lang="en-GB" sz="3200" dirty="0">
                <a:solidFill>
                  <a:schemeClr val="accent1"/>
                </a:solidFill>
              </a:rPr>
              <a:t>Class Activity</a:t>
            </a:r>
          </a:p>
        </p:txBody>
      </p:sp>
      <p:sp>
        <p:nvSpPr>
          <p:cNvPr id="64517" name="Rectangle 5"/>
          <p:cNvSpPr>
            <a:spLocks noGrp="1" noChangeArrowheads="1"/>
          </p:cNvSpPr>
          <p:nvPr>
            <p:ph idx="1"/>
          </p:nvPr>
        </p:nvSpPr>
        <p:spPr/>
        <p:txBody>
          <a:bodyPr>
            <a:noAutofit/>
          </a:bodyPr>
          <a:lstStyle/>
          <a:p>
            <a:pPr algn="just"/>
            <a:r>
              <a:rPr lang="en-US" sz="2000" dirty="0"/>
              <a:t>There is no universal software engineering method or technique that is applicable for all types of software.</a:t>
            </a:r>
          </a:p>
          <a:p>
            <a:pPr algn="just"/>
            <a:r>
              <a:rPr lang="en-US" sz="2000" dirty="0"/>
              <a:t>However, there are general issues that affect many different types of software. Discuss them in your group.</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25</a:t>
            </a:fld>
            <a:endParaRPr lang="en-US"/>
          </a:p>
        </p:txBody>
      </p:sp>
    </p:spTree>
    <p:extLst>
      <p:ext uri="{BB962C8B-B14F-4D97-AF65-F5344CB8AC3E}">
        <p14:creationId xmlns:p14="http://schemas.microsoft.com/office/powerpoint/2010/main" val="617942952"/>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General issues in all types of software</a:t>
            </a:r>
          </a:p>
        </p:txBody>
      </p:sp>
      <p:sp>
        <p:nvSpPr>
          <p:cNvPr id="64517" name="Rectangle 5"/>
          <p:cNvSpPr>
            <a:spLocks noGrp="1" noChangeArrowheads="1"/>
          </p:cNvSpPr>
          <p:nvPr>
            <p:ph idx="1"/>
          </p:nvPr>
        </p:nvSpPr>
        <p:spPr/>
        <p:txBody>
          <a:bodyPr>
            <a:noAutofit/>
          </a:bodyPr>
          <a:lstStyle/>
          <a:p>
            <a:pPr marL="0" indent="0" algn="just">
              <a:buNone/>
            </a:pPr>
            <a:r>
              <a:rPr lang="en-US" sz="2400" dirty="0">
                <a:solidFill>
                  <a:srgbClr val="FFC000"/>
                </a:solidFill>
              </a:rPr>
              <a:t>1. Heterogeneity:</a:t>
            </a:r>
            <a:r>
              <a:rPr lang="en-US" sz="2400" i="1" dirty="0"/>
              <a:t> </a:t>
            </a:r>
          </a:p>
          <a:p>
            <a:pPr marL="857250" lvl="1" indent="-457200" algn="just"/>
            <a:r>
              <a:rPr lang="en-US" sz="2400" dirty="0"/>
              <a:t>Increasingly, systems are required to operate as distributed systems across networks that include different types of computer and mobile devices probably programmed in different languages and/or technologies, or to be integrated to older legacy systems.</a:t>
            </a:r>
          </a:p>
          <a:p>
            <a:pPr marL="857250" lvl="1" indent="-457200" algn="just"/>
            <a:r>
              <a:rPr lang="en-US" sz="2400" dirty="0"/>
              <a:t>The challenge here is to develop techniques for building dependable software that is flexible enough to cope with this heterogeneity.</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26</a:t>
            </a:fld>
            <a:endParaRPr lang="en-US"/>
          </a:p>
        </p:txBody>
      </p:sp>
    </p:spTree>
    <p:extLst>
      <p:ext uri="{BB962C8B-B14F-4D97-AF65-F5344CB8AC3E}">
        <p14:creationId xmlns:p14="http://schemas.microsoft.com/office/powerpoint/2010/main" val="643080112"/>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4516" name="Rectangle 4"/>
          <p:cNvSpPr>
            <a:spLocks noGrp="1" noChangeArrowheads="1"/>
          </p:cNvSpPr>
          <p:nvPr>
            <p:ph type="title"/>
          </p:nvPr>
        </p:nvSpPr>
        <p:spPr/>
        <p:txBody>
          <a:bodyPr/>
          <a:lstStyle/>
          <a:p>
            <a:r>
              <a:rPr lang="en-GB" sz="3200" dirty="0"/>
              <a:t>General Issues in all types of software</a:t>
            </a:r>
          </a:p>
        </p:txBody>
      </p:sp>
      <p:sp>
        <p:nvSpPr>
          <p:cNvPr id="64517" name="Rectangle 5"/>
          <p:cNvSpPr>
            <a:spLocks noGrp="1" noChangeArrowheads="1"/>
          </p:cNvSpPr>
          <p:nvPr>
            <p:ph idx="1"/>
          </p:nvPr>
        </p:nvSpPr>
        <p:spPr>
          <a:xfrm>
            <a:off x="1103313" y="2052920"/>
            <a:ext cx="6922101" cy="4195481"/>
          </a:xfrm>
        </p:spPr>
        <p:txBody>
          <a:bodyPr>
            <a:normAutofit fontScale="92500" lnSpcReduction="10000"/>
          </a:bodyPr>
          <a:lstStyle/>
          <a:p>
            <a:pPr marL="0" indent="0" algn="just">
              <a:buNone/>
            </a:pPr>
            <a:r>
              <a:rPr lang="en-US" sz="2400" dirty="0">
                <a:solidFill>
                  <a:srgbClr val="FFC000"/>
                </a:solidFill>
              </a:rPr>
              <a:t>2. Business and social change</a:t>
            </a:r>
          </a:p>
          <a:p>
            <a:pPr lvl="1" algn="just"/>
            <a:r>
              <a:rPr lang="en-US" sz="2400" dirty="0"/>
              <a:t>Businesses and societies are changing incredibly quickly as emerging economies develop and new technologies become available. </a:t>
            </a:r>
          </a:p>
          <a:p>
            <a:pPr lvl="1" algn="just"/>
            <a:r>
              <a:rPr lang="en-US" sz="2400" dirty="0"/>
              <a:t>They need to be able to change their existing software and to rapidly develop new software.</a:t>
            </a:r>
          </a:p>
          <a:p>
            <a:pPr lvl="1" algn="just"/>
            <a:r>
              <a:rPr lang="en-US" sz="2400" dirty="0"/>
              <a:t>Tradition software development techniques need to evolve so that the time required for software to deliver values to its customers is reduced.</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27</a:t>
            </a:fld>
            <a:endParaRPr lang="en-US"/>
          </a:p>
        </p:txBody>
      </p:sp>
      <p:pic>
        <p:nvPicPr>
          <p:cNvPr id="1026" name="Picture 2" descr="http://toastytech.com/guis/swddesk.png">
            <a:extLst>
              <a:ext uri="{FF2B5EF4-FFF2-40B4-BE49-F238E27FC236}">
                <a16:creationId xmlns:a16="http://schemas.microsoft.com/office/drawing/2014/main" xmlns="" id="{42369004-D670-4A9E-BCC0-70F1B0948F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9891" y="1295043"/>
            <a:ext cx="3781888" cy="283641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laptopmag.com/images/wp/purch-api/incontent/2015/07/1111.jpg">
            <a:extLst>
              <a:ext uri="{FF2B5EF4-FFF2-40B4-BE49-F238E27FC236}">
                <a16:creationId xmlns:a16="http://schemas.microsoft.com/office/drawing/2014/main" xmlns="" id="{D11F5864-C3D2-47F3-8926-77E9EA8DFB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25246" y="4639092"/>
            <a:ext cx="3716533" cy="2218908"/>
          </a:xfrm>
          <a:prstGeom prst="rect">
            <a:avLst/>
          </a:prstGeom>
          <a:noFill/>
          <a:extLst>
            <a:ext uri="{909E8E84-426E-40DD-AFC4-6F175D3DCCD1}">
              <a14:hiddenFill xmlns:a14="http://schemas.microsoft.com/office/drawing/2010/main">
                <a:solidFill>
                  <a:srgbClr val="FFFFFF"/>
                </a:solidFill>
              </a14:hiddenFill>
            </a:ext>
          </a:extLst>
        </p:spPr>
      </p:pic>
      <p:sp>
        <p:nvSpPr>
          <p:cNvPr id="3" name="Arrow: Down 2">
            <a:extLst>
              <a:ext uri="{FF2B5EF4-FFF2-40B4-BE49-F238E27FC236}">
                <a16:creationId xmlns:a16="http://schemas.microsoft.com/office/drawing/2014/main" xmlns="" id="{201C518B-65B8-4D95-A845-8838168966A1}"/>
              </a:ext>
            </a:extLst>
          </p:cNvPr>
          <p:cNvSpPr/>
          <p:nvPr/>
        </p:nvSpPr>
        <p:spPr>
          <a:xfrm>
            <a:off x="9932658" y="4150660"/>
            <a:ext cx="301707" cy="50763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4" name="TextBox 3">
            <a:extLst>
              <a:ext uri="{FF2B5EF4-FFF2-40B4-BE49-F238E27FC236}">
                <a16:creationId xmlns:a16="http://schemas.microsoft.com/office/drawing/2014/main" xmlns="" id="{4364D1FB-DCC5-405A-A9D5-7A5E990174B4}"/>
              </a:ext>
            </a:extLst>
          </p:cNvPr>
          <p:cNvSpPr txBox="1"/>
          <p:nvPr/>
        </p:nvSpPr>
        <p:spPr>
          <a:xfrm>
            <a:off x="9058512" y="4167826"/>
            <a:ext cx="2132229" cy="276999"/>
          </a:xfrm>
          <a:prstGeom prst="rect">
            <a:avLst/>
          </a:prstGeom>
          <a:noFill/>
        </p:spPr>
        <p:txBody>
          <a:bodyPr wrap="square" rtlCol="0">
            <a:spAutoFit/>
          </a:bodyPr>
          <a:lstStyle/>
          <a:p>
            <a:r>
              <a:rPr lang="en-NZ" sz="1200" dirty="0"/>
              <a:t>Windows 3.1 to Windows 10</a:t>
            </a:r>
          </a:p>
        </p:txBody>
      </p:sp>
    </p:spTree>
    <p:extLst>
      <p:ext uri="{BB962C8B-B14F-4D97-AF65-F5344CB8AC3E}">
        <p14:creationId xmlns:p14="http://schemas.microsoft.com/office/powerpoint/2010/main" val="2456726752"/>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General Issues in all types of software</a:t>
            </a:r>
          </a:p>
        </p:txBody>
      </p:sp>
      <p:sp>
        <p:nvSpPr>
          <p:cNvPr id="64517" name="Rectangle 5"/>
          <p:cNvSpPr>
            <a:spLocks noGrp="1" noChangeArrowheads="1"/>
          </p:cNvSpPr>
          <p:nvPr>
            <p:ph idx="1"/>
          </p:nvPr>
        </p:nvSpPr>
        <p:spPr/>
        <p:txBody>
          <a:bodyPr>
            <a:normAutofit/>
          </a:bodyPr>
          <a:lstStyle/>
          <a:p>
            <a:pPr marL="0" indent="0" algn="just">
              <a:buNone/>
            </a:pPr>
            <a:r>
              <a:rPr lang="en-US" sz="2400" dirty="0">
                <a:solidFill>
                  <a:srgbClr val="FFC000"/>
                </a:solidFill>
              </a:rPr>
              <a:t>3. Security and trust</a:t>
            </a:r>
          </a:p>
          <a:p>
            <a:pPr lvl="1" algn="just"/>
            <a:r>
              <a:rPr lang="en-US" sz="2400" dirty="0"/>
              <a:t>As software is intertwined with all aspects of our lives, it is essential that we can trust that software. </a:t>
            </a:r>
          </a:p>
          <a:p>
            <a:pPr lvl="1" algn="just"/>
            <a:r>
              <a:rPr lang="en-US" sz="2400" dirty="0"/>
              <a:t>This is especially true for remote software systems accessed through a web page or web service interface. </a:t>
            </a:r>
          </a:p>
          <a:p>
            <a:pPr lvl="1" algn="just"/>
            <a:r>
              <a:rPr lang="en-US" sz="2400" dirty="0"/>
              <a:t>We have to make sure that malicious users cannot attack our software and that information security is maintained.</a:t>
            </a:r>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28</a:t>
            </a:fld>
            <a:endParaRPr lang="en-US"/>
          </a:p>
        </p:txBody>
      </p:sp>
    </p:spTree>
    <p:extLst>
      <p:ext uri="{BB962C8B-B14F-4D97-AF65-F5344CB8AC3E}">
        <p14:creationId xmlns:p14="http://schemas.microsoft.com/office/powerpoint/2010/main" val="122171535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What is Software?</a:t>
            </a:r>
          </a:p>
        </p:txBody>
      </p:sp>
      <p:sp>
        <p:nvSpPr>
          <p:cNvPr id="64517" name="Rectangle 5"/>
          <p:cNvSpPr>
            <a:spLocks noGrp="1" noChangeArrowheads="1"/>
          </p:cNvSpPr>
          <p:nvPr>
            <p:ph idx="1"/>
          </p:nvPr>
        </p:nvSpPr>
        <p:spPr/>
        <p:txBody>
          <a:bodyPr>
            <a:normAutofit/>
          </a:bodyPr>
          <a:lstStyle/>
          <a:p>
            <a:pPr algn="just"/>
            <a:r>
              <a:rPr lang="en-US" sz="2400" dirty="0">
                <a:solidFill>
                  <a:srgbClr val="92D050"/>
                </a:solidFill>
              </a:rPr>
              <a:t>Software</a:t>
            </a:r>
            <a:r>
              <a:rPr lang="en-US" sz="2400" dirty="0"/>
              <a:t> is a set of meaningful instructions to acquire inputs and to manipulate them to produce the desired output in terms of functions and performance as determined by the user of the software. It is called </a:t>
            </a:r>
            <a:r>
              <a:rPr lang="en-US" sz="2400" dirty="0">
                <a:solidFill>
                  <a:srgbClr val="FFC000"/>
                </a:solidFill>
              </a:rPr>
              <a:t>Computer Programs</a:t>
            </a:r>
            <a:r>
              <a:rPr lang="en-US" sz="2400" dirty="0"/>
              <a:t>. Software may comprise of several programs.</a:t>
            </a:r>
          </a:p>
          <a:p>
            <a:pPr algn="just"/>
            <a:r>
              <a:rPr lang="en-US" sz="2400" dirty="0"/>
              <a:t>It also includes </a:t>
            </a:r>
            <a:r>
              <a:rPr lang="en-US" sz="2400" dirty="0">
                <a:solidFill>
                  <a:srgbClr val="92D050"/>
                </a:solidFill>
              </a:rPr>
              <a:t>a set of documents</a:t>
            </a:r>
            <a:r>
              <a:rPr lang="en-US" sz="2400" dirty="0"/>
              <a:t>, such as the software manual, meant for users to understand the software system. </a:t>
            </a:r>
          </a:p>
        </p:txBody>
      </p:sp>
      <p:sp>
        <p:nvSpPr>
          <p:cNvPr id="3" name="Slide Number Placeholder 2"/>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3</a:t>
            </a:fld>
            <a:endParaRPr lang="en-US"/>
          </a:p>
        </p:txBody>
      </p:sp>
      <p:pic>
        <p:nvPicPr>
          <p:cNvPr id="2" name="Picture 1" descr="Software_Engineering_2_lecture slides.pdf - Adobe Reader"/>
          <p:cNvPicPr>
            <a:picLocks noChangeAspect="1"/>
          </p:cNvPicPr>
          <p:nvPr/>
        </p:nvPicPr>
        <p:blipFill rotWithShape="1">
          <a:blip r:embed="rId4">
            <a:extLst>
              <a:ext uri="{28A0092B-C50C-407E-A947-70E740481C1C}">
                <a14:useLocalDpi xmlns:a14="http://schemas.microsoft.com/office/drawing/2010/main" val="0"/>
              </a:ext>
            </a:extLst>
          </a:blip>
          <a:srcRect l="32190" t="26472" r="36381" b="58512"/>
          <a:stretch/>
        </p:blipFill>
        <p:spPr>
          <a:xfrm>
            <a:off x="2821577" y="5092973"/>
            <a:ext cx="6248909" cy="1628503"/>
          </a:xfrm>
          <a:prstGeom prst="rect">
            <a:avLst/>
          </a:prstGeom>
        </p:spPr>
      </p:pic>
    </p:spTree>
    <p:extLst>
      <p:ext uri="{BB962C8B-B14F-4D97-AF65-F5344CB8AC3E}">
        <p14:creationId xmlns:p14="http://schemas.microsoft.com/office/powerpoint/2010/main" val="1572635507"/>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4516" name="Rectangle 4"/>
          <p:cNvSpPr>
            <a:spLocks noGrp="1" noChangeArrowheads="1"/>
          </p:cNvSpPr>
          <p:nvPr>
            <p:ph type="title"/>
          </p:nvPr>
        </p:nvSpPr>
        <p:spPr/>
        <p:txBody>
          <a:bodyPr/>
          <a:lstStyle/>
          <a:p>
            <a:r>
              <a:rPr lang="en-GB" sz="3200" dirty="0"/>
              <a:t>What is Software?</a:t>
            </a:r>
          </a:p>
        </p:txBody>
      </p:sp>
      <p:sp>
        <p:nvSpPr>
          <p:cNvPr id="64517" name="Rectangle 5"/>
          <p:cNvSpPr>
            <a:spLocks noGrp="1" noChangeArrowheads="1"/>
          </p:cNvSpPr>
          <p:nvPr>
            <p:ph idx="1"/>
          </p:nvPr>
        </p:nvSpPr>
        <p:spPr/>
        <p:txBody>
          <a:bodyPr>
            <a:normAutofit/>
          </a:bodyPr>
          <a:lstStyle/>
          <a:p>
            <a:pPr algn="just"/>
            <a:r>
              <a:rPr lang="en-US" sz="2400" dirty="0"/>
              <a:t>A software is described by its capabilities. The capabilities relate to the functions it executes, the features it provides and the facilities it offers. </a:t>
            </a:r>
          </a:p>
          <a:p>
            <a:pPr lvl="1" algn="just"/>
            <a:r>
              <a:rPr lang="en-US" sz="2400" dirty="0"/>
              <a:t>Different software applications have different capabilities and features.</a:t>
            </a:r>
            <a:endParaRPr lang="en-GB" sz="24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4</a:t>
            </a:fld>
            <a:endParaRPr lang="en-US"/>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Tree>
    <p:extLst>
      <p:ext uri="{BB962C8B-B14F-4D97-AF65-F5344CB8AC3E}">
        <p14:creationId xmlns:p14="http://schemas.microsoft.com/office/powerpoint/2010/main" val="2695196139"/>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Professional Software Development</a:t>
            </a:r>
          </a:p>
        </p:txBody>
      </p:sp>
      <p:sp>
        <p:nvSpPr>
          <p:cNvPr id="64517" name="Rectangle 5"/>
          <p:cNvSpPr>
            <a:spLocks noGrp="1" noChangeArrowheads="1"/>
          </p:cNvSpPr>
          <p:nvPr>
            <p:ph idx="1"/>
          </p:nvPr>
        </p:nvSpPr>
        <p:spPr/>
        <p:txBody>
          <a:bodyPr>
            <a:noAutofit/>
          </a:bodyPr>
          <a:lstStyle/>
          <a:p>
            <a:pPr algn="just"/>
            <a:r>
              <a:rPr lang="en-US" sz="2200" dirty="0"/>
              <a:t>Lots of people write programs. </a:t>
            </a:r>
          </a:p>
          <a:p>
            <a:pPr lvl="1" algn="just"/>
            <a:r>
              <a:rPr lang="en-US" sz="2200" dirty="0"/>
              <a:t>People in business write spreadsheet programs to simplify their jobs, </a:t>
            </a:r>
          </a:p>
          <a:p>
            <a:pPr lvl="1" algn="just"/>
            <a:r>
              <a:rPr lang="en-US" sz="2200" dirty="0"/>
              <a:t>scientists and engineers write programs to process their experimental data, </a:t>
            </a:r>
          </a:p>
          <a:p>
            <a:pPr lvl="1" algn="just"/>
            <a:r>
              <a:rPr lang="en-US" sz="2200" dirty="0"/>
              <a:t>and hobbyists write programs for their own interest and enjoyment.</a:t>
            </a:r>
          </a:p>
          <a:p>
            <a:pPr algn="just"/>
            <a:r>
              <a:rPr lang="en-US" sz="2200" dirty="0"/>
              <a:t>However, the vast majority of software development is a </a:t>
            </a:r>
            <a:r>
              <a:rPr lang="en-US" sz="2200" dirty="0">
                <a:solidFill>
                  <a:srgbClr val="FFC000"/>
                </a:solidFill>
              </a:rPr>
              <a:t>professional activity </a:t>
            </a:r>
            <a:r>
              <a:rPr lang="en-US" sz="2200" dirty="0"/>
              <a:t>where software is developed for specific business purposes, for inclusion in other devices, or as software products.</a:t>
            </a:r>
            <a:endParaRPr lang="en-GB" sz="22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5</a:t>
            </a:fld>
            <a:endParaRPr lang="en-US"/>
          </a:p>
        </p:txBody>
      </p:sp>
    </p:spTree>
    <p:extLst>
      <p:ext uri="{BB962C8B-B14F-4D97-AF65-F5344CB8AC3E}">
        <p14:creationId xmlns:p14="http://schemas.microsoft.com/office/powerpoint/2010/main" val="2624293213"/>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Professional Software Development</a:t>
            </a:r>
          </a:p>
        </p:txBody>
      </p:sp>
      <p:sp>
        <p:nvSpPr>
          <p:cNvPr id="64517" name="Rectangle 5"/>
          <p:cNvSpPr>
            <a:spLocks noGrp="1" noChangeArrowheads="1"/>
          </p:cNvSpPr>
          <p:nvPr>
            <p:ph idx="1"/>
          </p:nvPr>
        </p:nvSpPr>
        <p:spPr/>
        <p:txBody>
          <a:bodyPr>
            <a:noAutofit/>
          </a:bodyPr>
          <a:lstStyle/>
          <a:p>
            <a:pPr algn="just"/>
            <a:r>
              <a:rPr lang="en-US" sz="2400" dirty="0">
                <a:solidFill>
                  <a:srgbClr val="92D050"/>
                </a:solidFill>
              </a:rPr>
              <a:t>Professional software</a:t>
            </a:r>
            <a:r>
              <a:rPr lang="en-US" sz="2400" dirty="0"/>
              <a:t>, intended for use by someone apart from its developer, is usually developed by teams rather than individuals. </a:t>
            </a:r>
          </a:p>
          <a:p>
            <a:pPr algn="just"/>
            <a:r>
              <a:rPr lang="en-US" sz="2400" dirty="0"/>
              <a:t>It is </a:t>
            </a:r>
            <a:r>
              <a:rPr lang="en-US" sz="2400" dirty="0">
                <a:solidFill>
                  <a:srgbClr val="FFC000"/>
                </a:solidFill>
              </a:rPr>
              <a:t>maintained</a:t>
            </a:r>
            <a:r>
              <a:rPr lang="en-US" sz="2400" dirty="0"/>
              <a:t> and </a:t>
            </a:r>
            <a:r>
              <a:rPr lang="en-US" sz="2400" dirty="0">
                <a:solidFill>
                  <a:srgbClr val="FFC000"/>
                </a:solidFill>
              </a:rPr>
              <a:t>changed</a:t>
            </a:r>
            <a:r>
              <a:rPr lang="en-US" sz="2400" dirty="0"/>
              <a:t> throughout its life.</a:t>
            </a:r>
          </a:p>
          <a:p>
            <a:pPr algn="just"/>
            <a:r>
              <a:rPr lang="en-US" sz="2400" dirty="0"/>
              <a:t>Software engineering is intended to support professional software development, rather than individual programming.</a:t>
            </a:r>
            <a:endParaRPr lang="en-GB" sz="24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6</a:t>
            </a:fld>
            <a:endParaRPr lang="en-US"/>
          </a:p>
        </p:txBody>
      </p:sp>
    </p:spTree>
    <p:extLst>
      <p:ext uri="{BB962C8B-B14F-4D97-AF65-F5344CB8AC3E}">
        <p14:creationId xmlns:p14="http://schemas.microsoft.com/office/powerpoint/2010/main" val="541934832"/>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
        <p:nvSpPr>
          <p:cNvPr id="64516" name="Rectangle 4"/>
          <p:cNvSpPr>
            <a:spLocks noGrp="1" noChangeArrowheads="1"/>
          </p:cNvSpPr>
          <p:nvPr>
            <p:ph type="title"/>
          </p:nvPr>
        </p:nvSpPr>
        <p:spPr/>
        <p:txBody>
          <a:bodyPr/>
          <a:lstStyle/>
          <a:p>
            <a:r>
              <a:rPr lang="en-GB" sz="3200" dirty="0"/>
              <a:t>Software Product Classes</a:t>
            </a:r>
          </a:p>
        </p:txBody>
      </p:sp>
      <p:sp>
        <p:nvSpPr>
          <p:cNvPr id="64517" name="Rectangle 5"/>
          <p:cNvSpPr>
            <a:spLocks noGrp="1" noChangeArrowheads="1"/>
          </p:cNvSpPr>
          <p:nvPr>
            <p:ph idx="1"/>
          </p:nvPr>
        </p:nvSpPr>
        <p:spPr/>
        <p:txBody>
          <a:bodyPr>
            <a:normAutofit fontScale="85000" lnSpcReduction="10000"/>
          </a:bodyPr>
          <a:lstStyle/>
          <a:p>
            <a:pPr algn="just"/>
            <a:r>
              <a:rPr lang="en-US" sz="2400" dirty="0"/>
              <a:t>Software engineers are concerned with developing </a:t>
            </a:r>
            <a:r>
              <a:rPr lang="en-US" sz="2400" dirty="0">
                <a:solidFill>
                  <a:srgbClr val="92D050"/>
                </a:solidFill>
              </a:rPr>
              <a:t>software products </a:t>
            </a:r>
            <a:r>
              <a:rPr lang="en-US" sz="2400" dirty="0"/>
              <a:t>(i.e., software which can be sold to a customer). There are three classes of software products:</a:t>
            </a:r>
          </a:p>
          <a:p>
            <a:pPr marL="457200" indent="-457200" algn="just">
              <a:buFont typeface="+mj-lt"/>
              <a:buAutoNum type="arabicPeriod"/>
            </a:pPr>
            <a:r>
              <a:rPr lang="en-US" sz="2400" dirty="0">
                <a:solidFill>
                  <a:srgbClr val="92D050"/>
                </a:solidFill>
              </a:rPr>
              <a:t>Generic (software) products: </a:t>
            </a:r>
            <a:r>
              <a:rPr lang="en-US" sz="2400" dirty="0"/>
              <a:t>These are stand-alone systems that are produced by a development organization and sold on the open market.</a:t>
            </a:r>
          </a:p>
          <a:p>
            <a:pPr marL="457200" indent="-457200" algn="just">
              <a:buFont typeface="+mj-lt"/>
              <a:buAutoNum type="arabicPeriod"/>
            </a:pPr>
            <a:r>
              <a:rPr lang="en-NZ" sz="2400" dirty="0">
                <a:solidFill>
                  <a:srgbClr val="92D050"/>
                </a:solidFill>
              </a:rPr>
              <a:t>Software as a service (SaaS):</a:t>
            </a:r>
            <a:r>
              <a:rPr lang="en-NZ" sz="2400" dirty="0"/>
              <a:t> is a software licensing and delivery model in which software is licensed on a subscription basis and is centrally hosted. This types of software are usually delivered via </a:t>
            </a:r>
            <a:r>
              <a:rPr lang="en-NZ" sz="2400" dirty="0">
                <a:solidFill>
                  <a:schemeClr val="accent4"/>
                </a:solidFill>
              </a:rPr>
              <a:t>cloud platforms</a:t>
            </a:r>
            <a:r>
              <a:rPr lang="en-NZ" sz="2400" dirty="0"/>
              <a:t>.</a:t>
            </a:r>
          </a:p>
          <a:p>
            <a:pPr marL="457200" indent="-457200" algn="just">
              <a:buFont typeface="+mj-lt"/>
              <a:buAutoNum type="arabicPeriod"/>
            </a:pPr>
            <a:r>
              <a:rPr lang="en-US" sz="2400" dirty="0">
                <a:solidFill>
                  <a:srgbClr val="92D050"/>
                </a:solidFill>
              </a:rPr>
              <a:t>Customized (software) products: </a:t>
            </a:r>
            <a:r>
              <a:rPr lang="en-US" sz="2400" dirty="0"/>
              <a:t>These are systems that are commissioned by a particular customer. </a:t>
            </a:r>
          </a:p>
          <a:p>
            <a:pPr marL="857250" lvl="1" indent="-457200" algn="just"/>
            <a:r>
              <a:rPr lang="en-US" sz="2400" dirty="0"/>
              <a:t>A software contractor develops the software especially for that customer.</a:t>
            </a:r>
            <a:endParaRPr lang="en-GB" sz="24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7</a:t>
            </a:fld>
            <a:endParaRPr lang="en-US"/>
          </a:p>
        </p:txBody>
      </p:sp>
    </p:spTree>
    <p:extLst>
      <p:ext uri="{BB962C8B-B14F-4D97-AF65-F5344CB8AC3E}">
        <p14:creationId xmlns:p14="http://schemas.microsoft.com/office/powerpoint/2010/main" val="4208983939"/>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3320716" y="-7614"/>
            <a:ext cx="5029200" cy="2474088"/>
            <a:chOff x="3320716" y="-7614"/>
            <a:chExt cx="5029200" cy="2474088"/>
          </a:xfrm>
        </p:grpSpPr>
        <p:pic>
          <p:nvPicPr>
            <p:cNvPr id="3" name="Picture 2"/>
            <p:cNvPicPr>
              <a:picLocks noChangeAspect="1"/>
            </p:cNvPicPr>
            <p:nvPr/>
          </p:nvPicPr>
          <p:blipFill>
            <a:blip r:embed="rId2"/>
            <a:stretch>
              <a:fillRect/>
            </a:stretch>
          </p:blipFill>
          <p:spPr>
            <a:xfrm>
              <a:off x="3840747" y="1436440"/>
              <a:ext cx="1200484" cy="840339"/>
            </a:xfrm>
            <a:prstGeom prst="rect">
              <a:avLst/>
            </a:prstGeom>
          </p:spPr>
        </p:pic>
        <p:sp>
          <p:nvSpPr>
            <p:cNvPr id="4" name="TextBox 3"/>
            <p:cNvSpPr txBox="1"/>
            <p:nvPr/>
          </p:nvSpPr>
          <p:spPr>
            <a:xfrm>
              <a:off x="3923631" y="1485315"/>
              <a:ext cx="1034716" cy="584775"/>
            </a:xfrm>
            <a:prstGeom prst="rect">
              <a:avLst/>
            </a:prstGeom>
            <a:noFill/>
          </p:spPr>
          <p:txBody>
            <a:bodyPr wrap="square" rtlCol="0">
              <a:spAutoFit/>
            </a:bodyPr>
            <a:lstStyle/>
            <a:p>
              <a:pPr algn="ctr"/>
              <a:r>
                <a:rPr lang="en-US" sz="1600" dirty="0"/>
                <a:t>Web Service</a:t>
              </a:r>
            </a:p>
          </p:txBody>
        </p:sp>
        <p:pic>
          <p:nvPicPr>
            <p:cNvPr id="6" name="Picture 5"/>
            <p:cNvPicPr>
              <a:picLocks noChangeAspect="1"/>
            </p:cNvPicPr>
            <p:nvPr/>
          </p:nvPicPr>
          <p:blipFill>
            <a:blip r:embed="rId2"/>
            <a:stretch>
              <a:fillRect/>
            </a:stretch>
          </p:blipFill>
          <p:spPr>
            <a:xfrm>
              <a:off x="5352715" y="1427965"/>
              <a:ext cx="1200484" cy="840339"/>
            </a:xfrm>
            <a:prstGeom prst="rect">
              <a:avLst/>
            </a:prstGeom>
          </p:spPr>
        </p:pic>
        <p:sp>
          <p:nvSpPr>
            <p:cNvPr id="7" name="TextBox 6"/>
            <p:cNvSpPr txBox="1"/>
            <p:nvPr/>
          </p:nvSpPr>
          <p:spPr>
            <a:xfrm>
              <a:off x="5435599" y="1476840"/>
              <a:ext cx="1034716" cy="584775"/>
            </a:xfrm>
            <a:prstGeom prst="rect">
              <a:avLst/>
            </a:prstGeom>
            <a:noFill/>
          </p:spPr>
          <p:txBody>
            <a:bodyPr wrap="square" rtlCol="0">
              <a:spAutoFit/>
            </a:bodyPr>
            <a:lstStyle/>
            <a:p>
              <a:pPr algn="ctr"/>
              <a:r>
                <a:rPr lang="en-US" sz="1600" dirty="0"/>
                <a:t>Web Service</a:t>
              </a:r>
            </a:p>
          </p:txBody>
        </p:sp>
        <p:pic>
          <p:nvPicPr>
            <p:cNvPr id="9" name="Picture 8"/>
            <p:cNvPicPr>
              <a:picLocks noChangeAspect="1"/>
            </p:cNvPicPr>
            <p:nvPr/>
          </p:nvPicPr>
          <p:blipFill>
            <a:blip r:embed="rId2"/>
            <a:stretch>
              <a:fillRect/>
            </a:stretch>
          </p:blipFill>
          <p:spPr>
            <a:xfrm>
              <a:off x="6866020" y="1427965"/>
              <a:ext cx="1200484" cy="840339"/>
            </a:xfrm>
            <a:prstGeom prst="rect">
              <a:avLst/>
            </a:prstGeom>
          </p:spPr>
        </p:pic>
        <p:sp>
          <p:nvSpPr>
            <p:cNvPr id="10" name="TextBox 9"/>
            <p:cNvSpPr txBox="1"/>
            <p:nvPr/>
          </p:nvSpPr>
          <p:spPr>
            <a:xfrm>
              <a:off x="6948904" y="1476840"/>
              <a:ext cx="1034716" cy="584775"/>
            </a:xfrm>
            <a:prstGeom prst="rect">
              <a:avLst/>
            </a:prstGeom>
            <a:noFill/>
          </p:spPr>
          <p:txBody>
            <a:bodyPr wrap="square" rtlCol="0">
              <a:spAutoFit/>
            </a:bodyPr>
            <a:lstStyle/>
            <a:p>
              <a:pPr algn="ctr"/>
              <a:r>
                <a:rPr lang="en-US" sz="1600" dirty="0"/>
                <a:t>Web Service</a:t>
              </a:r>
            </a:p>
          </p:txBody>
        </p:sp>
        <p:pic>
          <p:nvPicPr>
            <p:cNvPr id="5" name="Picture 4"/>
            <p:cNvPicPr>
              <a:picLocks noChangeAspect="1"/>
            </p:cNvPicPr>
            <p:nvPr/>
          </p:nvPicPr>
          <p:blipFill>
            <a:blip r:embed="rId3"/>
            <a:stretch>
              <a:fillRect/>
            </a:stretch>
          </p:blipFill>
          <p:spPr>
            <a:xfrm>
              <a:off x="3923631" y="420432"/>
              <a:ext cx="1034716" cy="811463"/>
            </a:xfrm>
            <a:prstGeom prst="rect">
              <a:avLst/>
            </a:prstGeom>
          </p:spPr>
        </p:pic>
        <p:sp>
          <p:nvSpPr>
            <p:cNvPr id="11" name="TextBox 10"/>
            <p:cNvSpPr txBox="1"/>
            <p:nvPr/>
          </p:nvSpPr>
          <p:spPr>
            <a:xfrm>
              <a:off x="3949030" y="420432"/>
              <a:ext cx="1034716" cy="338554"/>
            </a:xfrm>
            <a:prstGeom prst="rect">
              <a:avLst/>
            </a:prstGeom>
            <a:noFill/>
          </p:spPr>
          <p:txBody>
            <a:bodyPr wrap="square" rtlCol="0">
              <a:spAutoFit/>
            </a:bodyPr>
            <a:lstStyle/>
            <a:p>
              <a:pPr algn="ctr"/>
              <a:r>
                <a:rPr lang="en-US" sz="1600" dirty="0"/>
                <a:t>RDBMS</a:t>
              </a:r>
            </a:p>
          </p:txBody>
        </p:sp>
        <p:pic>
          <p:nvPicPr>
            <p:cNvPr id="13" name="Picture 12"/>
            <p:cNvPicPr>
              <a:picLocks noChangeAspect="1"/>
            </p:cNvPicPr>
            <p:nvPr/>
          </p:nvPicPr>
          <p:blipFill>
            <a:blip r:embed="rId3"/>
            <a:stretch>
              <a:fillRect/>
            </a:stretch>
          </p:blipFill>
          <p:spPr>
            <a:xfrm>
              <a:off x="6939545" y="420432"/>
              <a:ext cx="1034716" cy="811463"/>
            </a:xfrm>
            <a:prstGeom prst="rect">
              <a:avLst/>
            </a:prstGeom>
          </p:spPr>
        </p:pic>
        <p:sp>
          <p:nvSpPr>
            <p:cNvPr id="14" name="TextBox 13"/>
            <p:cNvSpPr txBox="1"/>
            <p:nvPr/>
          </p:nvSpPr>
          <p:spPr>
            <a:xfrm>
              <a:off x="6964944" y="420432"/>
              <a:ext cx="1034716" cy="338554"/>
            </a:xfrm>
            <a:prstGeom prst="rect">
              <a:avLst/>
            </a:prstGeom>
            <a:noFill/>
          </p:spPr>
          <p:txBody>
            <a:bodyPr wrap="square" rtlCol="0">
              <a:spAutoFit/>
            </a:bodyPr>
            <a:lstStyle/>
            <a:p>
              <a:pPr algn="ctr"/>
              <a:r>
                <a:rPr lang="en-US" sz="1600" dirty="0"/>
                <a:t>XML</a:t>
              </a:r>
            </a:p>
          </p:txBody>
        </p:sp>
        <p:pic>
          <p:nvPicPr>
            <p:cNvPr id="15" name="Picture 14"/>
            <p:cNvPicPr>
              <a:picLocks noChangeAspect="1"/>
            </p:cNvPicPr>
            <p:nvPr/>
          </p:nvPicPr>
          <p:blipFill>
            <a:blip r:embed="rId3"/>
            <a:stretch>
              <a:fillRect/>
            </a:stretch>
          </p:blipFill>
          <p:spPr>
            <a:xfrm>
              <a:off x="5420894" y="441232"/>
              <a:ext cx="1034716" cy="811463"/>
            </a:xfrm>
            <a:prstGeom prst="rect">
              <a:avLst/>
            </a:prstGeom>
          </p:spPr>
        </p:pic>
        <p:sp>
          <p:nvSpPr>
            <p:cNvPr id="16" name="TextBox 15"/>
            <p:cNvSpPr txBox="1"/>
            <p:nvPr/>
          </p:nvSpPr>
          <p:spPr>
            <a:xfrm>
              <a:off x="5446293" y="441232"/>
              <a:ext cx="1034716" cy="338554"/>
            </a:xfrm>
            <a:prstGeom prst="rect">
              <a:avLst/>
            </a:prstGeom>
            <a:noFill/>
          </p:spPr>
          <p:txBody>
            <a:bodyPr wrap="square" rtlCol="0">
              <a:spAutoFit/>
            </a:bodyPr>
            <a:lstStyle/>
            <a:p>
              <a:pPr algn="ctr"/>
              <a:r>
                <a:rPr lang="en-US" sz="1600" dirty="0"/>
                <a:t>NoSQL</a:t>
              </a:r>
            </a:p>
          </p:txBody>
        </p:sp>
        <p:cxnSp>
          <p:nvCxnSpPr>
            <p:cNvPr id="18" name="Straight Arrow Connector 17"/>
            <p:cNvCxnSpPr/>
            <p:nvPr/>
          </p:nvCxnSpPr>
          <p:spPr>
            <a:xfrm>
              <a:off x="4440989" y="1207831"/>
              <a:ext cx="0" cy="25342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p:nvPr/>
          </p:nvCxnSpPr>
          <p:spPr>
            <a:xfrm>
              <a:off x="5952958" y="1183020"/>
              <a:ext cx="0" cy="25342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p:nvPr/>
          </p:nvCxnSpPr>
          <p:spPr>
            <a:xfrm>
              <a:off x="7468936" y="1183020"/>
              <a:ext cx="0" cy="25342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22" name="Rounded Rectangle 21"/>
            <p:cNvSpPr/>
            <p:nvPr/>
          </p:nvSpPr>
          <p:spPr>
            <a:xfrm>
              <a:off x="3320716" y="312821"/>
              <a:ext cx="5029200" cy="2153653"/>
            </a:xfrm>
            <a:prstGeom prst="round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TextBox 22"/>
            <p:cNvSpPr txBox="1"/>
            <p:nvPr/>
          </p:nvSpPr>
          <p:spPr>
            <a:xfrm>
              <a:off x="4612106" y="-7614"/>
              <a:ext cx="2681702" cy="338554"/>
            </a:xfrm>
            <a:prstGeom prst="rect">
              <a:avLst/>
            </a:prstGeom>
            <a:noFill/>
          </p:spPr>
          <p:txBody>
            <a:bodyPr wrap="square" rtlCol="0">
              <a:spAutoFit/>
            </a:bodyPr>
            <a:lstStyle/>
            <a:p>
              <a:pPr algn="ctr"/>
              <a:r>
                <a:rPr lang="en-US" sz="1600" dirty="0"/>
                <a:t>Software as a Service</a:t>
              </a:r>
            </a:p>
          </p:txBody>
        </p:sp>
      </p:grpSp>
      <p:pic>
        <p:nvPicPr>
          <p:cNvPr id="25" name="Picture 24"/>
          <p:cNvPicPr>
            <a:picLocks noChangeAspect="1"/>
          </p:cNvPicPr>
          <p:nvPr/>
        </p:nvPicPr>
        <p:blipFill>
          <a:blip r:embed="rId4">
            <a:duotone>
              <a:prstClr val="black"/>
              <a:schemeClr val="tx2">
                <a:tint val="45000"/>
                <a:satMod val="400000"/>
              </a:schemeClr>
            </a:duotone>
          </a:blip>
          <a:stretch>
            <a:fillRect/>
          </a:stretch>
        </p:blipFill>
        <p:spPr>
          <a:xfrm>
            <a:off x="4612106" y="2954233"/>
            <a:ext cx="2553761" cy="1292203"/>
          </a:xfrm>
          <a:prstGeom prst="rect">
            <a:avLst/>
          </a:prstGeom>
        </p:spPr>
      </p:pic>
      <p:sp>
        <p:nvSpPr>
          <p:cNvPr id="26" name="TextBox 25"/>
          <p:cNvSpPr txBox="1"/>
          <p:nvPr/>
        </p:nvSpPr>
        <p:spPr>
          <a:xfrm>
            <a:off x="5114955" y="3600334"/>
            <a:ext cx="1548062" cy="338554"/>
          </a:xfrm>
          <a:prstGeom prst="rect">
            <a:avLst/>
          </a:prstGeom>
          <a:noFill/>
        </p:spPr>
        <p:txBody>
          <a:bodyPr wrap="square" rtlCol="0">
            <a:spAutoFit/>
          </a:bodyPr>
          <a:lstStyle/>
          <a:p>
            <a:pPr algn="ctr"/>
            <a:r>
              <a:rPr lang="en-US" sz="1600"/>
              <a:t>The Cloud</a:t>
            </a:r>
            <a:endParaRPr lang="en-US" sz="1600" dirty="0"/>
          </a:p>
        </p:txBody>
      </p:sp>
      <p:cxnSp>
        <p:nvCxnSpPr>
          <p:cNvPr id="27" name="Straight Arrow Connector 26"/>
          <p:cNvCxnSpPr>
            <a:endCxn id="25" idx="0"/>
          </p:cNvCxnSpPr>
          <p:nvPr/>
        </p:nvCxnSpPr>
        <p:spPr>
          <a:xfrm>
            <a:off x="5886312" y="2466474"/>
            <a:ext cx="2675" cy="487759"/>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grpSp>
        <p:nvGrpSpPr>
          <p:cNvPr id="32" name="Group 31"/>
          <p:cNvGrpSpPr/>
          <p:nvPr/>
        </p:nvGrpSpPr>
        <p:grpSpPr>
          <a:xfrm>
            <a:off x="5938252" y="4823583"/>
            <a:ext cx="1678304" cy="1678304"/>
            <a:chOff x="3001595" y="4657690"/>
            <a:chExt cx="1678304" cy="1678304"/>
          </a:xfrm>
        </p:grpSpPr>
        <p:pic>
          <p:nvPicPr>
            <p:cNvPr id="29" name="Picture 28"/>
            <p:cNvPicPr>
              <a:picLocks noChangeAspect="1"/>
            </p:cNvPicPr>
            <p:nvPr/>
          </p:nvPicPr>
          <p:blipFill>
            <a:blip r:embed="rId5">
              <a:biLevel thresh="75000"/>
              <a:extLst>
                <a:ext uri="{BEBA8EAE-BF5A-486C-A8C5-ECC9F3942E4B}">
                  <a14:imgProps xmlns:a14="http://schemas.microsoft.com/office/drawing/2010/main">
                    <a14:imgLayer r:embed="rId6">
                      <a14:imgEffect>
                        <a14:saturation sat="0"/>
                      </a14:imgEffect>
                    </a14:imgLayer>
                  </a14:imgProps>
                </a:ext>
              </a:extLst>
            </a:blip>
            <a:stretch>
              <a:fillRect/>
            </a:stretch>
          </p:blipFill>
          <p:spPr>
            <a:xfrm>
              <a:off x="3001595" y="4657690"/>
              <a:ext cx="1678304" cy="1678304"/>
            </a:xfrm>
            <a:prstGeom prst="rect">
              <a:avLst/>
            </a:prstGeom>
          </p:spPr>
        </p:pic>
        <p:sp>
          <p:nvSpPr>
            <p:cNvPr id="31" name="Rectangle 30"/>
            <p:cNvSpPr/>
            <p:nvPr/>
          </p:nvSpPr>
          <p:spPr>
            <a:xfrm>
              <a:off x="3284620" y="5029200"/>
              <a:ext cx="1120273" cy="6376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3171657" y="5009482"/>
              <a:ext cx="1338180" cy="338554"/>
            </a:xfrm>
            <a:prstGeom prst="rect">
              <a:avLst/>
            </a:prstGeom>
            <a:noFill/>
          </p:spPr>
          <p:txBody>
            <a:bodyPr wrap="square" rtlCol="0">
              <a:spAutoFit/>
            </a:bodyPr>
            <a:lstStyle/>
            <a:p>
              <a:pPr algn="ctr"/>
              <a:r>
                <a:rPr lang="en-US" sz="1600" dirty="0"/>
                <a:t>Web App</a:t>
              </a:r>
            </a:p>
          </p:txBody>
        </p:sp>
      </p:grpSp>
      <p:grpSp>
        <p:nvGrpSpPr>
          <p:cNvPr id="35" name="Group 34"/>
          <p:cNvGrpSpPr/>
          <p:nvPr/>
        </p:nvGrpSpPr>
        <p:grpSpPr>
          <a:xfrm>
            <a:off x="9326071" y="3694617"/>
            <a:ext cx="1491481" cy="1421538"/>
            <a:chOff x="5543406" y="4734195"/>
            <a:chExt cx="1491481" cy="1421538"/>
          </a:xfrm>
        </p:grpSpPr>
        <p:pic>
          <p:nvPicPr>
            <p:cNvPr id="33" name="Picture 32"/>
            <p:cNvPicPr>
              <a:picLocks noChangeAspect="1"/>
            </p:cNvPicPr>
            <p:nvPr/>
          </p:nvPicPr>
          <p:blipFill>
            <a:blip r:embed="rId7">
              <a:biLevel thresh="75000"/>
            </a:blip>
            <a:stretch>
              <a:fillRect/>
            </a:stretch>
          </p:blipFill>
          <p:spPr>
            <a:xfrm>
              <a:off x="5543406" y="4734195"/>
              <a:ext cx="1421538" cy="1421538"/>
            </a:xfrm>
            <a:prstGeom prst="rect">
              <a:avLst/>
            </a:prstGeom>
          </p:spPr>
        </p:pic>
        <p:sp>
          <p:nvSpPr>
            <p:cNvPr id="34" name="TextBox 33"/>
            <p:cNvSpPr txBox="1"/>
            <p:nvPr/>
          </p:nvSpPr>
          <p:spPr>
            <a:xfrm>
              <a:off x="5696707" y="5158288"/>
              <a:ext cx="1338180" cy="338554"/>
            </a:xfrm>
            <a:prstGeom prst="rect">
              <a:avLst/>
            </a:prstGeom>
            <a:noFill/>
          </p:spPr>
          <p:txBody>
            <a:bodyPr wrap="square" rtlCol="0">
              <a:spAutoFit/>
            </a:bodyPr>
            <a:lstStyle/>
            <a:p>
              <a:pPr algn="ctr"/>
              <a:r>
                <a:rPr lang="en-US" sz="1600"/>
                <a:t>Desktop</a:t>
              </a:r>
              <a:endParaRPr lang="en-US" sz="1600" dirty="0"/>
            </a:p>
          </p:txBody>
        </p:sp>
      </p:grpSp>
      <p:pic>
        <p:nvPicPr>
          <p:cNvPr id="36" name="Picture 35"/>
          <p:cNvPicPr>
            <a:picLocks noChangeAspect="1"/>
          </p:cNvPicPr>
          <p:nvPr/>
        </p:nvPicPr>
        <p:blipFill>
          <a:blip r:embed="rId8"/>
          <a:stretch>
            <a:fillRect/>
          </a:stretch>
        </p:blipFill>
        <p:spPr>
          <a:xfrm>
            <a:off x="2647594" y="4455837"/>
            <a:ext cx="1026695" cy="1026695"/>
          </a:xfrm>
          <a:prstGeom prst="rect">
            <a:avLst/>
          </a:prstGeom>
        </p:spPr>
      </p:pic>
      <p:pic>
        <p:nvPicPr>
          <p:cNvPr id="37" name="Picture 36"/>
          <p:cNvPicPr>
            <a:picLocks noChangeAspect="1"/>
          </p:cNvPicPr>
          <p:nvPr/>
        </p:nvPicPr>
        <p:blipFill>
          <a:blip r:embed="rId9"/>
          <a:stretch>
            <a:fillRect/>
          </a:stretch>
        </p:blipFill>
        <p:spPr>
          <a:xfrm>
            <a:off x="7799183" y="4689339"/>
            <a:ext cx="1064080" cy="1064080"/>
          </a:xfrm>
          <a:prstGeom prst="rect">
            <a:avLst/>
          </a:prstGeom>
        </p:spPr>
      </p:pic>
      <p:pic>
        <p:nvPicPr>
          <p:cNvPr id="38" name="Picture 37"/>
          <p:cNvPicPr>
            <a:picLocks noChangeAspect="1"/>
          </p:cNvPicPr>
          <p:nvPr/>
        </p:nvPicPr>
        <p:blipFill>
          <a:blip r:embed="rId3"/>
          <a:stretch>
            <a:fillRect/>
          </a:stretch>
        </p:blipFill>
        <p:spPr>
          <a:xfrm>
            <a:off x="2647594" y="5819738"/>
            <a:ext cx="1034716" cy="811463"/>
          </a:xfrm>
          <a:prstGeom prst="rect">
            <a:avLst/>
          </a:prstGeom>
        </p:spPr>
      </p:pic>
      <p:pic>
        <p:nvPicPr>
          <p:cNvPr id="39" name="Picture 38"/>
          <p:cNvPicPr>
            <a:picLocks noChangeAspect="1"/>
          </p:cNvPicPr>
          <p:nvPr/>
        </p:nvPicPr>
        <p:blipFill>
          <a:blip r:embed="rId3"/>
          <a:stretch>
            <a:fillRect/>
          </a:stretch>
        </p:blipFill>
        <p:spPr>
          <a:xfrm>
            <a:off x="9519713" y="5540248"/>
            <a:ext cx="1034716" cy="811463"/>
          </a:xfrm>
          <a:prstGeom prst="rect">
            <a:avLst/>
          </a:prstGeom>
        </p:spPr>
      </p:pic>
      <p:pic>
        <p:nvPicPr>
          <p:cNvPr id="40" name="Picture 39"/>
          <p:cNvPicPr>
            <a:picLocks noChangeAspect="1"/>
          </p:cNvPicPr>
          <p:nvPr/>
        </p:nvPicPr>
        <p:blipFill>
          <a:blip r:embed="rId10"/>
          <a:stretch>
            <a:fillRect/>
          </a:stretch>
        </p:blipFill>
        <p:spPr>
          <a:xfrm>
            <a:off x="1072377" y="1898475"/>
            <a:ext cx="1675063" cy="1675063"/>
          </a:xfrm>
          <a:prstGeom prst="rect">
            <a:avLst/>
          </a:prstGeom>
        </p:spPr>
      </p:pic>
      <p:pic>
        <p:nvPicPr>
          <p:cNvPr id="41" name="Picture 40"/>
          <p:cNvPicPr>
            <a:picLocks noChangeAspect="1"/>
          </p:cNvPicPr>
          <p:nvPr/>
        </p:nvPicPr>
        <p:blipFill>
          <a:blip r:embed="rId11">
            <a:biLevel thresh="75000"/>
          </a:blip>
          <a:stretch>
            <a:fillRect/>
          </a:stretch>
        </p:blipFill>
        <p:spPr>
          <a:xfrm>
            <a:off x="9208982" y="2016301"/>
            <a:ext cx="1151870" cy="1151870"/>
          </a:xfrm>
          <a:prstGeom prst="rect">
            <a:avLst/>
          </a:prstGeom>
        </p:spPr>
      </p:pic>
      <p:pic>
        <p:nvPicPr>
          <p:cNvPr id="42" name="Picture 41"/>
          <p:cNvPicPr>
            <a:picLocks noChangeAspect="1"/>
          </p:cNvPicPr>
          <p:nvPr/>
        </p:nvPicPr>
        <p:blipFill>
          <a:blip r:embed="rId12"/>
          <a:stretch>
            <a:fillRect/>
          </a:stretch>
        </p:blipFill>
        <p:spPr>
          <a:xfrm>
            <a:off x="1553576" y="3554037"/>
            <a:ext cx="744455" cy="744455"/>
          </a:xfrm>
          <a:prstGeom prst="rect">
            <a:avLst/>
          </a:prstGeom>
        </p:spPr>
      </p:pic>
      <p:cxnSp>
        <p:nvCxnSpPr>
          <p:cNvPr id="44" name="Straight Arrow Connector 43"/>
          <p:cNvCxnSpPr>
            <a:endCxn id="40" idx="3"/>
          </p:cNvCxnSpPr>
          <p:nvPr/>
        </p:nvCxnSpPr>
        <p:spPr>
          <a:xfrm flipH="1" flipV="1">
            <a:off x="2747440" y="2736007"/>
            <a:ext cx="1777006" cy="94420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46" name="Straight Arrow Connector 45"/>
          <p:cNvCxnSpPr>
            <a:endCxn id="42" idx="3"/>
          </p:cNvCxnSpPr>
          <p:nvPr/>
        </p:nvCxnSpPr>
        <p:spPr>
          <a:xfrm flipH="1">
            <a:off x="2298031" y="3720747"/>
            <a:ext cx="2314074" cy="2055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48" name="Straight Arrow Connector 47"/>
          <p:cNvCxnSpPr>
            <a:endCxn id="36" idx="0"/>
          </p:cNvCxnSpPr>
          <p:nvPr/>
        </p:nvCxnSpPr>
        <p:spPr>
          <a:xfrm flipH="1">
            <a:off x="3160942" y="3733623"/>
            <a:ext cx="1451163" cy="722214"/>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50" name="Straight Arrow Connector 49"/>
          <p:cNvCxnSpPr>
            <a:stCxn id="25" idx="2"/>
          </p:cNvCxnSpPr>
          <p:nvPr/>
        </p:nvCxnSpPr>
        <p:spPr>
          <a:xfrm>
            <a:off x="5888987" y="4246436"/>
            <a:ext cx="811831" cy="741753"/>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52" name="Straight Arrow Connector 51"/>
          <p:cNvCxnSpPr>
            <a:stCxn id="25" idx="3"/>
            <a:endCxn id="37" idx="0"/>
          </p:cNvCxnSpPr>
          <p:nvPr/>
        </p:nvCxnSpPr>
        <p:spPr>
          <a:xfrm>
            <a:off x="7165867" y="3600335"/>
            <a:ext cx="1165356" cy="1089004"/>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54" name="Straight Arrow Connector 53"/>
          <p:cNvCxnSpPr>
            <a:endCxn id="33" idx="1"/>
          </p:cNvCxnSpPr>
          <p:nvPr/>
        </p:nvCxnSpPr>
        <p:spPr>
          <a:xfrm>
            <a:off x="7293808" y="3600334"/>
            <a:ext cx="2032263" cy="805052"/>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56" name="Straight Arrow Connector 55"/>
          <p:cNvCxnSpPr>
            <a:stCxn id="25" idx="3"/>
            <a:endCxn id="41" idx="1"/>
          </p:cNvCxnSpPr>
          <p:nvPr/>
        </p:nvCxnSpPr>
        <p:spPr>
          <a:xfrm flipV="1">
            <a:off x="7165867" y="2592236"/>
            <a:ext cx="2043115" cy="1008099"/>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pic>
        <p:nvPicPr>
          <p:cNvPr id="57" name="Picture 56"/>
          <p:cNvPicPr>
            <a:picLocks noChangeAspect="1"/>
          </p:cNvPicPr>
          <p:nvPr/>
        </p:nvPicPr>
        <p:blipFill>
          <a:blip r:embed="rId13"/>
          <a:stretch>
            <a:fillRect/>
          </a:stretch>
        </p:blipFill>
        <p:spPr>
          <a:xfrm flipV="1">
            <a:off x="4055642" y="4738360"/>
            <a:ext cx="1296894" cy="1296894"/>
          </a:xfrm>
          <a:prstGeom prst="rect">
            <a:avLst/>
          </a:prstGeom>
        </p:spPr>
      </p:pic>
      <p:cxnSp>
        <p:nvCxnSpPr>
          <p:cNvPr id="59" name="Straight Arrow Connector 58"/>
          <p:cNvCxnSpPr>
            <a:endCxn id="57" idx="2"/>
          </p:cNvCxnSpPr>
          <p:nvPr/>
        </p:nvCxnSpPr>
        <p:spPr>
          <a:xfrm flipH="1">
            <a:off x="4704089" y="4270331"/>
            <a:ext cx="147704" cy="468029"/>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1" name="Straight Arrow Connector 60"/>
          <p:cNvCxnSpPr>
            <a:stCxn id="36" idx="2"/>
            <a:endCxn id="38" idx="0"/>
          </p:cNvCxnSpPr>
          <p:nvPr/>
        </p:nvCxnSpPr>
        <p:spPr>
          <a:xfrm>
            <a:off x="3160942" y="5482532"/>
            <a:ext cx="4010" cy="337206"/>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63" name="Straight Arrow Connector 62"/>
          <p:cNvCxnSpPr>
            <a:stCxn id="33" idx="2"/>
            <a:endCxn id="39" idx="0"/>
          </p:cNvCxnSpPr>
          <p:nvPr/>
        </p:nvCxnSpPr>
        <p:spPr>
          <a:xfrm>
            <a:off x="10036840" y="5116155"/>
            <a:ext cx="231" cy="424093"/>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p:cNvCxnSpPr/>
          <p:nvPr/>
        </p:nvCxnSpPr>
        <p:spPr>
          <a:xfrm>
            <a:off x="1727488" y="3096285"/>
            <a:ext cx="94802" cy="387051"/>
          </a:xfrm>
          <a:prstGeom prst="straightConnector1">
            <a:avLst/>
          </a:prstGeom>
          <a:ln>
            <a:prstDash val="sysDash"/>
            <a:headEnd type="triangle"/>
            <a:tailEnd type="triangle"/>
          </a:ln>
        </p:spPr>
        <p:style>
          <a:lnRef idx="1">
            <a:schemeClr val="dk1"/>
          </a:lnRef>
          <a:fillRef idx="0">
            <a:schemeClr val="dk1"/>
          </a:fillRef>
          <a:effectRef idx="0">
            <a:schemeClr val="dk1"/>
          </a:effectRef>
          <a:fontRef idx="minor">
            <a:schemeClr val="tx1"/>
          </a:fontRef>
        </p:style>
      </p:cxnSp>
      <p:cxnSp>
        <p:nvCxnSpPr>
          <p:cNvPr id="67" name="Straight Arrow Connector 66"/>
          <p:cNvCxnSpPr/>
          <p:nvPr/>
        </p:nvCxnSpPr>
        <p:spPr>
          <a:xfrm>
            <a:off x="2018474" y="4369193"/>
            <a:ext cx="776479" cy="774134"/>
          </a:xfrm>
          <a:prstGeom prst="straightConnector1">
            <a:avLst/>
          </a:prstGeom>
          <a:ln>
            <a:prstDash val="sysDash"/>
            <a:headEnd type="triangle"/>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p:cNvCxnSpPr>
            <a:endCxn id="57" idx="1"/>
          </p:cNvCxnSpPr>
          <p:nvPr/>
        </p:nvCxnSpPr>
        <p:spPr>
          <a:xfrm>
            <a:off x="3621116" y="5386807"/>
            <a:ext cx="434526" cy="0"/>
          </a:xfrm>
          <a:prstGeom prst="straightConnector1">
            <a:avLst/>
          </a:prstGeom>
          <a:ln>
            <a:prstDash val="sysDash"/>
            <a:headEnd type="triangle"/>
            <a:tailEnd type="triangle"/>
          </a:ln>
        </p:spPr>
        <p:style>
          <a:lnRef idx="1">
            <a:schemeClr val="dk1"/>
          </a:lnRef>
          <a:fillRef idx="0">
            <a:schemeClr val="dk1"/>
          </a:fillRef>
          <a:effectRef idx="0">
            <a:schemeClr val="dk1"/>
          </a:effectRef>
          <a:fontRef idx="minor">
            <a:schemeClr val="tx1"/>
          </a:fontRef>
        </p:style>
      </p:cxnSp>
      <p:cxnSp>
        <p:nvCxnSpPr>
          <p:cNvPr id="74" name="Straight Arrow Connector 73"/>
          <p:cNvCxnSpPr/>
          <p:nvPr/>
        </p:nvCxnSpPr>
        <p:spPr>
          <a:xfrm flipV="1">
            <a:off x="5401801" y="5464826"/>
            <a:ext cx="584051" cy="3299"/>
          </a:xfrm>
          <a:prstGeom prst="straightConnector1">
            <a:avLst/>
          </a:prstGeom>
          <a:ln>
            <a:prstDash val="sysDash"/>
            <a:headEnd type="triangle"/>
            <a:tailEnd type="triangle"/>
          </a:ln>
        </p:spPr>
        <p:style>
          <a:lnRef idx="1">
            <a:schemeClr val="dk1"/>
          </a:lnRef>
          <a:fillRef idx="0">
            <a:schemeClr val="dk1"/>
          </a:fillRef>
          <a:effectRef idx="0">
            <a:schemeClr val="dk1"/>
          </a:effectRef>
          <a:fontRef idx="minor">
            <a:schemeClr val="tx1"/>
          </a:fontRef>
        </p:style>
      </p:cxnSp>
      <p:cxnSp>
        <p:nvCxnSpPr>
          <p:cNvPr id="78" name="Straight Arrow Connector 77"/>
          <p:cNvCxnSpPr/>
          <p:nvPr/>
        </p:nvCxnSpPr>
        <p:spPr>
          <a:xfrm flipV="1">
            <a:off x="7448871" y="5219729"/>
            <a:ext cx="550789" cy="294201"/>
          </a:xfrm>
          <a:prstGeom prst="straightConnector1">
            <a:avLst/>
          </a:prstGeom>
          <a:ln>
            <a:prstDash val="sysDash"/>
            <a:headEnd type="triangle"/>
            <a:tailEnd type="triangle"/>
          </a:ln>
        </p:spPr>
        <p:style>
          <a:lnRef idx="1">
            <a:schemeClr val="dk1"/>
          </a:lnRef>
          <a:fillRef idx="0">
            <a:schemeClr val="dk1"/>
          </a:fillRef>
          <a:effectRef idx="0">
            <a:schemeClr val="dk1"/>
          </a:effectRef>
          <a:fontRef idx="minor">
            <a:schemeClr val="tx1"/>
          </a:fontRef>
        </p:style>
      </p:cxnSp>
      <p:cxnSp>
        <p:nvCxnSpPr>
          <p:cNvPr id="81" name="Straight Arrow Connector 80"/>
          <p:cNvCxnSpPr/>
          <p:nvPr/>
        </p:nvCxnSpPr>
        <p:spPr>
          <a:xfrm flipV="1">
            <a:off x="8658193" y="4693988"/>
            <a:ext cx="550789" cy="294201"/>
          </a:xfrm>
          <a:prstGeom prst="straightConnector1">
            <a:avLst/>
          </a:prstGeom>
          <a:ln>
            <a:prstDash val="sysDash"/>
            <a:headEnd type="triangle"/>
            <a:tailEnd type="triangle"/>
          </a:ln>
        </p:spPr>
        <p:style>
          <a:lnRef idx="1">
            <a:schemeClr val="dk1"/>
          </a:lnRef>
          <a:fillRef idx="0">
            <a:schemeClr val="dk1"/>
          </a:fillRef>
          <a:effectRef idx="0">
            <a:schemeClr val="dk1"/>
          </a:effectRef>
          <a:fontRef idx="minor">
            <a:schemeClr val="tx1"/>
          </a:fontRef>
        </p:style>
      </p:cxnSp>
      <p:cxnSp>
        <p:nvCxnSpPr>
          <p:cNvPr id="82" name="Straight Arrow Connector 81"/>
          <p:cNvCxnSpPr>
            <a:endCxn id="41" idx="2"/>
          </p:cNvCxnSpPr>
          <p:nvPr/>
        </p:nvCxnSpPr>
        <p:spPr>
          <a:xfrm flipV="1">
            <a:off x="9784917" y="3168171"/>
            <a:ext cx="0" cy="498840"/>
          </a:xfrm>
          <a:prstGeom prst="straightConnector1">
            <a:avLst/>
          </a:prstGeom>
          <a:ln>
            <a:prstDash val="sysDash"/>
            <a:headEnd type="triangle"/>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90840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20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2000"/>
                                        <p:tgtEl>
                                          <p:spTgt spid="27"/>
                                        </p:tgtEl>
                                      </p:cBhvr>
                                    </p:animEffect>
                                  </p:childTnLst>
                                </p:cTn>
                              </p:par>
                              <p:par>
                                <p:cTn id="11" presetID="10" presetClass="entr" presetSubtype="0"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2000"/>
                                        <p:tgtEl>
                                          <p:spTgt spid="2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2000"/>
                                        <p:tgtEl>
                                          <p:spTgt spid="35"/>
                                        </p:tgtEl>
                                      </p:cBhvr>
                                    </p:animEffect>
                                  </p:childTnLst>
                                </p:cTn>
                              </p:par>
                              <p:par>
                                <p:cTn id="19" presetID="10" presetClass="entr" presetSubtype="0" fill="hold" nodeType="withEffect">
                                  <p:stCondLst>
                                    <p:cond delay="0"/>
                                  </p:stCondLst>
                                  <p:childTnLst>
                                    <p:set>
                                      <p:cBhvr>
                                        <p:cTn id="20" dur="1" fill="hold">
                                          <p:stCondLst>
                                            <p:cond delay="0"/>
                                          </p:stCondLst>
                                        </p:cTn>
                                        <p:tgtEl>
                                          <p:spTgt spid="54"/>
                                        </p:tgtEl>
                                        <p:attrNameLst>
                                          <p:attrName>style.visibility</p:attrName>
                                        </p:attrNameLst>
                                      </p:cBhvr>
                                      <p:to>
                                        <p:strVal val="visible"/>
                                      </p:to>
                                    </p:set>
                                    <p:animEffect transition="in" filter="fade">
                                      <p:cBhvr>
                                        <p:cTn id="21" dur="2000"/>
                                        <p:tgtEl>
                                          <p:spTgt spid="54"/>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2000"/>
                                        <p:tgtEl>
                                          <p:spTgt spid="39"/>
                                        </p:tgtEl>
                                      </p:cBhvr>
                                    </p:animEffect>
                                  </p:childTnLst>
                                </p:cTn>
                              </p:par>
                              <p:par>
                                <p:cTn id="26" presetID="10" presetClass="entr" presetSubtype="0" fill="hold" nodeType="withEffect">
                                  <p:stCondLst>
                                    <p:cond delay="0"/>
                                  </p:stCondLst>
                                  <p:childTnLst>
                                    <p:set>
                                      <p:cBhvr>
                                        <p:cTn id="27" dur="1" fill="hold">
                                          <p:stCondLst>
                                            <p:cond delay="0"/>
                                          </p:stCondLst>
                                        </p:cTn>
                                        <p:tgtEl>
                                          <p:spTgt spid="63"/>
                                        </p:tgtEl>
                                        <p:attrNameLst>
                                          <p:attrName>style.visibility</p:attrName>
                                        </p:attrNameLst>
                                      </p:cBhvr>
                                      <p:to>
                                        <p:strVal val="visible"/>
                                      </p:to>
                                    </p:set>
                                    <p:animEffect transition="in" filter="fade">
                                      <p:cBhvr>
                                        <p:cTn id="28" dur="2000"/>
                                        <p:tgtEl>
                                          <p:spTgt spid="63"/>
                                        </p:tgtEl>
                                      </p:cBhvr>
                                    </p:animEffect>
                                  </p:childTnLst>
                                </p:cTn>
                              </p:par>
                            </p:childTnLst>
                          </p:cTn>
                        </p:par>
                        <p:par>
                          <p:cTn id="29" fill="hold">
                            <p:stCondLst>
                              <p:cond delay="4000"/>
                            </p:stCondLst>
                            <p:childTnLst>
                              <p:par>
                                <p:cTn id="30" presetID="10" presetClass="entr" presetSubtype="0" fill="hold" nodeType="after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2000"/>
                                        <p:tgtEl>
                                          <p:spTgt spid="32"/>
                                        </p:tgtEl>
                                      </p:cBhvr>
                                    </p:animEffect>
                                  </p:childTnLst>
                                </p:cTn>
                              </p:par>
                              <p:par>
                                <p:cTn id="33" presetID="10" presetClass="entr" presetSubtype="0" fill="hold" nodeType="with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fade">
                                      <p:cBhvr>
                                        <p:cTn id="35" dur="2000"/>
                                        <p:tgtEl>
                                          <p:spTgt spid="5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7"/>
                                        </p:tgtEl>
                                        <p:attrNameLst>
                                          <p:attrName>style.visibility</p:attrName>
                                        </p:attrNameLst>
                                      </p:cBhvr>
                                      <p:to>
                                        <p:strVal val="visible"/>
                                      </p:to>
                                    </p:set>
                                    <p:animEffect transition="in" filter="fade">
                                      <p:cBhvr>
                                        <p:cTn id="40" dur="2000"/>
                                        <p:tgtEl>
                                          <p:spTgt spid="57"/>
                                        </p:tgtEl>
                                      </p:cBhvr>
                                    </p:animEffect>
                                  </p:childTnLst>
                                </p:cTn>
                              </p:par>
                              <p:par>
                                <p:cTn id="41" presetID="10" presetClass="entr" presetSubtype="0" fill="hold" nodeType="withEffect">
                                  <p:stCondLst>
                                    <p:cond delay="0"/>
                                  </p:stCondLst>
                                  <p:childTnLst>
                                    <p:set>
                                      <p:cBhvr>
                                        <p:cTn id="42" dur="1" fill="hold">
                                          <p:stCondLst>
                                            <p:cond delay="0"/>
                                          </p:stCondLst>
                                        </p:cTn>
                                        <p:tgtEl>
                                          <p:spTgt spid="59"/>
                                        </p:tgtEl>
                                        <p:attrNameLst>
                                          <p:attrName>style.visibility</p:attrName>
                                        </p:attrNameLst>
                                      </p:cBhvr>
                                      <p:to>
                                        <p:strVal val="visible"/>
                                      </p:to>
                                    </p:set>
                                    <p:animEffect transition="in" filter="fade">
                                      <p:cBhvr>
                                        <p:cTn id="43" dur="2000"/>
                                        <p:tgtEl>
                                          <p:spTgt spid="59"/>
                                        </p:tgtEl>
                                      </p:cBhvr>
                                    </p:animEffect>
                                  </p:childTnLst>
                                </p:cTn>
                              </p:par>
                              <p:par>
                                <p:cTn id="44" presetID="10" presetClass="entr" presetSubtype="0" fill="hold" nodeType="with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2000"/>
                                        <p:tgtEl>
                                          <p:spTgt spid="36"/>
                                        </p:tgtEl>
                                      </p:cBhvr>
                                    </p:animEffect>
                                  </p:childTnLst>
                                </p:cTn>
                              </p:par>
                              <p:par>
                                <p:cTn id="47" presetID="10"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fade">
                                      <p:cBhvr>
                                        <p:cTn id="49" dur="2000"/>
                                        <p:tgtEl>
                                          <p:spTgt spid="48"/>
                                        </p:tgtEl>
                                      </p:cBhvr>
                                    </p:animEffect>
                                  </p:childTnLst>
                                </p:cTn>
                              </p:par>
                              <p:par>
                                <p:cTn id="50" presetID="10" presetClass="entr" presetSubtype="0" fill="hold" nodeType="with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fade">
                                      <p:cBhvr>
                                        <p:cTn id="52" dur="2000"/>
                                        <p:tgtEl>
                                          <p:spTgt spid="37"/>
                                        </p:tgtEl>
                                      </p:cBhvr>
                                    </p:animEffect>
                                  </p:childTnLst>
                                </p:cTn>
                              </p:par>
                              <p:par>
                                <p:cTn id="53" presetID="10" presetClass="entr" presetSubtype="0" fill="hold" nodeType="with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fade">
                                      <p:cBhvr>
                                        <p:cTn id="55" dur="2000"/>
                                        <p:tgtEl>
                                          <p:spTgt spid="52"/>
                                        </p:tgtEl>
                                      </p:cBhvr>
                                    </p:animEffect>
                                  </p:childTnLst>
                                </p:cTn>
                              </p:par>
                              <p:par>
                                <p:cTn id="56" presetID="10" presetClass="entr" presetSubtype="0" fill="hold" nodeType="with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fade">
                                      <p:cBhvr>
                                        <p:cTn id="58" dur="2000"/>
                                        <p:tgtEl>
                                          <p:spTgt spid="38"/>
                                        </p:tgtEl>
                                      </p:cBhvr>
                                    </p:animEffect>
                                  </p:childTnLst>
                                </p:cTn>
                              </p:par>
                            </p:childTnLst>
                          </p:cTn>
                        </p:par>
                        <p:par>
                          <p:cTn id="59" fill="hold">
                            <p:stCondLst>
                              <p:cond delay="2000"/>
                            </p:stCondLst>
                            <p:childTnLst>
                              <p:par>
                                <p:cTn id="60" presetID="10" presetClass="entr" presetSubtype="0" fill="hold" nodeType="afterEffect">
                                  <p:stCondLst>
                                    <p:cond delay="0"/>
                                  </p:stCondLst>
                                  <p:childTnLst>
                                    <p:set>
                                      <p:cBhvr>
                                        <p:cTn id="61" dur="1" fill="hold">
                                          <p:stCondLst>
                                            <p:cond delay="0"/>
                                          </p:stCondLst>
                                        </p:cTn>
                                        <p:tgtEl>
                                          <p:spTgt spid="61"/>
                                        </p:tgtEl>
                                        <p:attrNameLst>
                                          <p:attrName>style.visibility</p:attrName>
                                        </p:attrNameLst>
                                      </p:cBhvr>
                                      <p:to>
                                        <p:strVal val="visible"/>
                                      </p:to>
                                    </p:set>
                                    <p:animEffect transition="in" filter="fade">
                                      <p:cBhvr>
                                        <p:cTn id="62" dur="2000"/>
                                        <p:tgtEl>
                                          <p:spTgt spid="61"/>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0"/>
                                        </p:tgtEl>
                                        <p:attrNameLst>
                                          <p:attrName>style.visibility</p:attrName>
                                        </p:attrNameLst>
                                      </p:cBhvr>
                                      <p:to>
                                        <p:strVal val="visible"/>
                                      </p:to>
                                    </p:set>
                                    <p:animEffect transition="in" filter="fade">
                                      <p:cBhvr>
                                        <p:cTn id="67" dur="2000"/>
                                        <p:tgtEl>
                                          <p:spTgt spid="40"/>
                                        </p:tgtEl>
                                      </p:cBhvr>
                                    </p:animEffect>
                                  </p:childTnLst>
                                </p:cTn>
                              </p:par>
                              <p:par>
                                <p:cTn id="68" presetID="10" presetClass="entr" presetSubtype="0" fill="hold" nodeType="withEffect">
                                  <p:stCondLst>
                                    <p:cond delay="0"/>
                                  </p:stCondLst>
                                  <p:childTnLst>
                                    <p:set>
                                      <p:cBhvr>
                                        <p:cTn id="69" dur="1" fill="hold">
                                          <p:stCondLst>
                                            <p:cond delay="0"/>
                                          </p:stCondLst>
                                        </p:cTn>
                                        <p:tgtEl>
                                          <p:spTgt spid="44"/>
                                        </p:tgtEl>
                                        <p:attrNameLst>
                                          <p:attrName>style.visibility</p:attrName>
                                        </p:attrNameLst>
                                      </p:cBhvr>
                                      <p:to>
                                        <p:strVal val="visible"/>
                                      </p:to>
                                    </p:set>
                                    <p:animEffect transition="in" filter="fade">
                                      <p:cBhvr>
                                        <p:cTn id="70" dur="2000"/>
                                        <p:tgtEl>
                                          <p:spTgt spid="44"/>
                                        </p:tgtEl>
                                      </p:cBhvr>
                                    </p:animEffect>
                                  </p:childTnLst>
                                </p:cTn>
                              </p:par>
                              <p:par>
                                <p:cTn id="71" presetID="10" presetClass="entr" presetSubtype="0" fill="hold" nodeType="with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fade">
                                      <p:cBhvr>
                                        <p:cTn id="73" dur="2000"/>
                                        <p:tgtEl>
                                          <p:spTgt spid="42"/>
                                        </p:tgtEl>
                                      </p:cBhvr>
                                    </p:animEffect>
                                  </p:childTnLst>
                                </p:cTn>
                              </p:par>
                              <p:par>
                                <p:cTn id="74" presetID="10" presetClass="entr" presetSubtype="0" fill="hold" nodeType="withEffect">
                                  <p:stCondLst>
                                    <p:cond delay="0"/>
                                  </p:stCondLst>
                                  <p:childTnLst>
                                    <p:set>
                                      <p:cBhvr>
                                        <p:cTn id="75" dur="1" fill="hold">
                                          <p:stCondLst>
                                            <p:cond delay="0"/>
                                          </p:stCondLst>
                                        </p:cTn>
                                        <p:tgtEl>
                                          <p:spTgt spid="46"/>
                                        </p:tgtEl>
                                        <p:attrNameLst>
                                          <p:attrName>style.visibility</p:attrName>
                                        </p:attrNameLst>
                                      </p:cBhvr>
                                      <p:to>
                                        <p:strVal val="visible"/>
                                      </p:to>
                                    </p:set>
                                    <p:animEffect transition="in" filter="fade">
                                      <p:cBhvr>
                                        <p:cTn id="76" dur="2000"/>
                                        <p:tgtEl>
                                          <p:spTgt spid="46"/>
                                        </p:tgtEl>
                                      </p:cBhvr>
                                    </p:animEffect>
                                  </p:childTnLst>
                                </p:cTn>
                              </p:par>
                              <p:par>
                                <p:cTn id="77" presetID="10" presetClass="entr" presetSubtype="0" fill="hold" nodeType="withEffect">
                                  <p:stCondLst>
                                    <p:cond delay="0"/>
                                  </p:stCondLst>
                                  <p:childTnLst>
                                    <p:set>
                                      <p:cBhvr>
                                        <p:cTn id="78" dur="1" fill="hold">
                                          <p:stCondLst>
                                            <p:cond delay="0"/>
                                          </p:stCondLst>
                                        </p:cTn>
                                        <p:tgtEl>
                                          <p:spTgt spid="41"/>
                                        </p:tgtEl>
                                        <p:attrNameLst>
                                          <p:attrName>style.visibility</p:attrName>
                                        </p:attrNameLst>
                                      </p:cBhvr>
                                      <p:to>
                                        <p:strVal val="visible"/>
                                      </p:to>
                                    </p:set>
                                    <p:animEffect transition="in" filter="fade">
                                      <p:cBhvr>
                                        <p:cTn id="79" dur="2000"/>
                                        <p:tgtEl>
                                          <p:spTgt spid="41"/>
                                        </p:tgtEl>
                                      </p:cBhvr>
                                    </p:animEffect>
                                  </p:childTnLst>
                                </p:cTn>
                              </p:par>
                              <p:par>
                                <p:cTn id="80" presetID="10" presetClass="entr" presetSubtype="0" fill="hold" nodeType="withEffect">
                                  <p:stCondLst>
                                    <p:cond delay="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2000"/>
                                        <p:tgtEl>
                                          <p:spTgt spid="56"/>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65"/>
                                        </p:tgtEl>
                                        <p:attrNameLst>
                                          <p:attrName>style.visibility</p:attrName>
                                        </p:attrNameLst>
                                      </p:cBhvr>
                                      <p:to>
                                        <p:strVal val="visible"/>
                                      </p:to>
                                    </p:set>
                                    <p:animEffect transition="in" filter="fade">
                                      <p:cBhvr>
                                        <p:cTn id="87" dur="2000"/>
                                        <p:tgtEl>
                                          <p:spTgt spid="65"/>
                                        </p:tgtEl>
                                      </p:cBhvr>
                                    </p:animEffect>
                                  </p:childTnLst>
                                </p:cTn>
                              </p:par>
                              <p:par>
                                <p:cTn id="88" presetID="10" presetClass="entr" presetSubtype="0" fill="hold" nodeType="withEffect">
                                  <p:stCondLst>
                                    <p:cond delay="0"/>
                                  </p:stCondLst>
                                  <p:childTnLst>
                                    <p:set>
                                      <p:cBhvr>
                                        <p:cTn id="89" dur="1" fill="hold">
                                          <p:stCondLst>
                                            <p:cond delay="0"/>
                                          </p:stCondLst>
                                        </p:cTn>
                                        <p:tgtEl>
                                          <p:spTgt spid="67"/>
                                        </p:tgtEl>
                                        <p:attrNameLst>
                                          <p:attrName>style.visibility</p:attrName>
                                        </p:attrNameLst>
                                      </p:cBhvr>
                                      <p:to>
                                        <p:strVal val="visible"/>
                                      </p:to>
                                    </p:set>
                                    <p:animEffect transition="in" filter="fade">
                                      <p:cBhvr>
                                        <p:cTn id="90" dur="2000"/>
                                        <p:tgtEl>
                                          <p:spTgt spid="67"/>
                                        </p:tgtEl>
                                      </p:cBhvr>
                                    </p:animEffect>
                                  </p:childTnLst>
                                </p:cTn>
                              </p:par>
                              <p:par>
                                <p:cTn id="91" presetID="10" presetClass="entr" presetSubtype="0" fill="hold" nodeType="withEffect">
                                  <p:stCondLst>
                                    <p:cond delay="0"/>
                                  </p:stCondLst>
                                  <p:childTnLst>
                                    <p:set>
                                      <p:cBhvr>
                                        <p:cTn id="92" dur="1" fill="hold">
                                          <p:stCondLst>
                                            <p:cond delay="0"/>
                                          </p:stCondLst>
                                        </p:cTn>
                                        <p:tgtEl>
                                          <p:spTgt spid="70"/>
                                        </p:tgtEl>
                                        <p:attrNameLst>
                                          <p:attrName>style.visibility</p:attrName>
                                        </p:attrNameLst>
                                      </p:cBhvr>
                                      <p:to>
                                        <p:strVal val="visible"/>
                                      </p:to>
                                    </p:set>
                                    <p:animEffect transition="in" filter="fade">
                                      <p:cBhvr>
                                        <p:cTn id="93" dur="2000"/>
                                        <p:tgtEl>
                                          <p:spTgt spid="70"/>
                                        </p:tgtEl>
                                      </p:cBhvr>
                                    </p:animEffect>
                                  </p:childTnLst>
                                </p:cTn>
                              </p:par>
                              <p:par>
                                <p:cTn id="94" presetID="10" presetClass="entr" presetSubtype="0" fill="hold" nodeType="withEffect">
                                  <p:stCondLst>
                                    <p:cond delay="0"/>
                                  </p:stCondLst>
                                  <p:childTnLst>
                                    <p:set>
                                      <p:cBhvr>
                                        <p:cTn id="95" dur="1" fill="hold">
                                          <p:stCondLst>
                                            <p:cond delay="0"/>
                                          </p:stCondLst>
                                        </p:cTn>
                                        <p:tgtEl>
                                          <p:spTgt spid="74"/>
                                        </p:tgtEl>
                                        <p:attrNameLst>
                                          <p:attrName>style.visibility</p:attrName>
                                        </p:attrNameLst>
                                      </p:cBhvr>
                                      <p:to>
                                        <p:strVal val="visible"/>
                                      </p:to>
                                    </p:set>
                                    <p:animEffect transition="in" filter="fade">
                                      <p:cBhvr>
                                        <p:cTn id="96" dur="2000"/>
                                        <p:tgtEl>
                                          <p:spTgt spid="74"/>
                                        </p:tgtEl>
                                      </p:cBhvr>
                                    </p:animEffect>
                                  </p:childTnLst>
                                </p:cTn>
                              </p:par>
                              <p:par>
                                <p:cTn id="97" presetID="10" presetClass="entr" presetSubtype="0" fill="hold" nodeType="withEffect">
                                  <p:stCondLst>
                                    <p:cond delay="0"/>
                                  </p:stCondLst>
                                  <p:childTnLst>
                                    <p:set>
                                      <p:cBhvr>
                                        <p:cTn id="98" dur="1" fill="hold">
                                          <p:stCondLst>
                                            <p:cond delay="0"/>
                                          </p:stCondLst>
                                        </p:cTn>
                                        <p:tgtEl>
                                          <p:spTgt spid="78"/>
                                        </p:tgtEl>
                                        <p:attrNameLst>
                                          <p:attrName>style.visibility</p:attrName>
                                        </p:attrNameLst>
                                      </p:cBhvr>
                                      <p:to>
                                        <p:strVal val="visible"/>
                                      </p:to>
                                    </p:set>
                                    <p:animEffect transition="in" filter="fade">
                                      <p:cBhvr>
                                        <p:cTn id="99" dur="2000"/>
                                        <p:tgtEl>
                                          <p:spTgt spid="78"/>
                                        </p:tgtEl>
                                      </p:cBhvr>
                                    </p:animEffect>
                                  </p:childTnLst>
                                </p:cTn>
                              </p:par>
                              <p:par>
                                <p:cTn id="100" presetID="10" presetClass="entr" presetSubtype="0" fill="hold" nodeType="withEffect">
                                  <p:stCondLst>
                                    <p:cond delay="0"/>
                                  </p:stCondLst>
                                  <p:childTnLst>
                                    <p:set>
                                      <p:cBhvr>
                                        <p:cTn id="101" dur="1" fill="hold">
                                          <p:stCondLst>
                                            <p:cond delay="0"/>
                                          </p:stCondLst>
                                        </p:cTn>
                                        <p:tgtEl>
                                          <p:spTgt spid="81"/>
                                        </p:tgtEl>
                                        <p:attrNameLst>
                                          <p:attrName>style.visibility</p:attrName>
                                        </p:attrNameLst>
                                      </p:cBhvr>
                                      <p:to>
                                        <p:strVal val="visible"/>
                                      </p:to>
                                    </p:set>
                                    <p:animEffect transition="in" filter="fade">
                                      <p:cBhvr>
                                        <p:cTn id="102" dur="2000"/>
                                        <p:tgtEl>
                                          <p:spTgt spid="81"/>
                                        </p:tgtEl>
                                      </p:cBhvr>
                                    </p:animEffect>
                                  </p:childTnLst>
                                </p:cTn>
                              </p:par>
                              <p:par>
                                <p:cTn id="103" presetID="10" presetClass="entr" presetSubtype="0" fill="hold" nodeType="withEffect">
                                  <p:stCondLst>
                                    <p:cond delay="0"/>
                                  </p:stCondLst>
                                  <p:childTnLst>
                                    <p:set>
                                      <p:cBhvr>
                                        <p:cTn id="104" dur="1" fill="hold">
                                          <p:stCondLst>
                                            <p:cond delay="0"/>
                                          </p:stCondLst>
                                        </p:cTn>
                                        <p:tgtEl>
                                          <p:spTgt spid="82"/>
                                        </p:tgtEl>
                                        <p:attrNameLst>
                                          <p:attrName>style.visibility</p:attrName>
                                        </p:attrNameLst>
                                      </p:cBhvr>
                                      <p:to>
                                        <p:strVal val="visible"/>
                                      </p:to>
                                    </p:set>
                                    <p:animEffect transition="in" filter="fade">
                                      <p:cBhvr>
                                        <p:cTn id="105" dur="20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4516" name="Rectangle 4"/>
          <p:cNvSpPr>
            <a:spLocks noGrp="1" noChangeArrowheads="1"/>
          </p:cNvSpPr>
          <p:nvPr>
            <p:ph type="title"/>
          </p:nvPr>
        </p:nvSpPr>
        <p:spPr/>
        <p:txBody>
          <a:bodyPr/>
          <a:lstStyle/>
          <a:p>
            <a:r>
              <a:rPr lang="en-GB" sz="3200" dirty="0"/>
              <a:t>Software Product Classes</a:t>
            </a:r>
          </a:p>
        </p:txBody>
      </p:sp>
      <p:sp>
        <p:nvSpPr>
          <p:cNvPr id="64517" name="Rectangle 5"/>
          <p:cNvSpPr>
            <a:spLocks noGrp="1" noChangeArrowheads="1"/>
          </p:cNvSpPr>
          <p:nvPr>
            <p:ph idx="1"/>
          </p:nvPr>
        </p:nvSpPr>
        <p:spPr/>
        <p:txBody>
          <a:bodyPr>
            <a:normAutofit/>
          </a:bodyPr>
          <a:lstStyle/>
          <a:p>
            <a:pPr algn="just"/>
            <a:r>
              <a:rPr lang="en-US" sz="2400" dirty="0"/>
              <a:t>An important difference between these classes of software is that, in generic products and SaaS, the organization that develops the software controls the software specification. </a:t>
            </a:r>
          </a:p>
          <a:p>
            <a:pPr algn="just"/>
            <a:r>
              <a:rPr lang="en-US" sz="2400" dirty="0"/>
              <a:t>For custom products, the specification is usually developed and controlled by the organization that is buying the software. The software developers must work to that specification.</a:t>
            </a:r>
            <a:endParaRPr lang="en-GB" sz="2400" dirty="0"/>
          </a:p>
        </p:txBody>
      </p:sp>
      <p:sp>
        <p:nvSpPr>
          <p:cNvPr id="2" name="Slide Number Placeholder 1"/>
          <p:cNvSpPr>
            <a:spLocks noGrp="1"/>
          </p:cNvSpPr>
          <p:nvPr>
            <p:ph type="sldNum" sz="quarter" idx="12"/>
          </p:nvPr>
        </p:nvSpPr>
        <p:spPr>
          <a:solidFill>
            <a:srgbClr val="DA262F"/>
          </a:solidFill>
        </p:spPr>
        <p:txBody>
          <a:bodyPr/>
          <a:lstStyle/>
          <a:p>
            <a:pPr>
              <a:defRPr/>
            </a:pPr>
            <a:fld id="{6A4D3DC4-9E7F-1C47-B729-896D53019E3D}" type="slidenum">
              <a:rPr lang="en-US" smtClean="0"/>
              <a:pPr>
                <a:defRPr/>
              </a:pPr>
              <a:t>9</a:t>
            </a:fld>
            <a:endParaRPr lang="en-US"/>
          </a:p>
        </p:txBody>
      </p:sp>
      <p:pic>
        <p:nvPicPr>
          <p:cNvPr id="5" name="Picture 4"/>
          <p:cNvPicPr/>
          <p:nvPr/>
        </p:nvPicPr>
        <p:blipFill>
          <a:blip r:embed="rId3">
            <a:extLst>
              <a:ext uri="{28A0092B-C50C-407E-A947-70E740481C1C}">
                <a14:useLocalDpi xmlns:a14="http://schemas.microsoft.com/office/drawing/2010/main" val="0"/>
              </a:ext>
            </a:extLst>
          </a:blip>
          <a:stretch>
            <a:fillRect/>
          </a:stretch>
        </p:blipFill>
        <p:spPr>
          <a:xfrm>
            <a:off x="9716135" y="4363085"/>
            <a:ext cx="2475865" cy="2494915"/>
          </a:xfrm>
          <a:prstGeom prst="rect">
            <a:avLst/>
          </a:prstGeom>
        </p:spPr>
      </p:pic>
    </p:spTree>
    <p:extLst>
      <p:ext uri="{BB962C8B-B14F-4D97-AF65-F5344CB8AC3E}">
        <p14:creationId xmlns:p14="http://schemas.microsoft.com/office/powerpoint/2010/main" val="1696866953"/>
      </p:ext>
    </p:extLst>
  </p:cSld>
  <p:clrMapOvr>
    <a:masterClrMapping/>
  </p:clrMapOv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za Slides Template">
  <a:themeElements>
    <a:clrScheme name="Reza Slides Template">
      <a:dk1>
        <a:sysClr val="windowText" lastClr="000000"/>
      </a:dk1>
      <a:lt1>
        <a:srgbClr val="FFFFFF"/>
      </a:lt1>
      <a:dk2>
        <a:srgbClr val="000000"/>
      </a:dk2>
      <a:lt2>
        <a:srgbClr val="FFFFFF"/>
      </a:lt2>
      <a:accent1>
        <a:srgbClr val="92D050"/>
      </a:accent1>
      <a:accent2>
        <a:srgbClr val="00B0F0"/>
      </a:accent2>
      <a:accent3>
        <a:srgbClr val="FF0000"/>
      </a:accent3>
      <a:accent4>
        <a:srgbClr val="FFC000"/>
      </a:accent4>
      <a:accent5>
        <a:srgbClr val="FFFFFF"/>
      </a:accent5>
      <a:accent6>
        <a:srgbClr val="ACC995"/>
      </a:accent6>
      <a:hlink>
        <a:srgbClr val="00B0F0"/>
      </a:hlink>
      <a:folHlink>
        <a:srgbClr val="00B0F0"/>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Reza Slides Template" id="{CE7EC469-50E4-442F-AF92-6196BF660BC6}" vid="{3F6B6636-D645-46EE-A64F-D21FCE0808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Reza Slides Template</Template>
  <TotalTime>2286</TotalTime>
  <Words>1786</Words>
  <Application>Microsoft Office PowerPoint</Application>
  <PresentationFormat>Widescreen</PresentationFormat>
  <Paragraphs>162</Paragraphs>
  <Slides>28</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ＭＳ Ｐゴシック</vt:lpstr>
      <vt:lpstr>Arial</vt:lpstr>
      <vt:lpstr>Calibri</vt:lpstr>
      <vt:lpstr>Century Gothic</vt:lpstr>
      <vt:lpstr>Times New Roman</vt:lpstr>
      <vt:lpstr>Wingdings 3</vt:lpstr>
      <vt:lpstr>Reza Slides Template</vt:lpstr>
      <vt:lpstr>PowerPoint Presentation</vt:lpstr>
      <vt:lpstr>Software Systems</vt:lpstr>
      <vt:lpstr>What is Software?</vt:lpstr>
      <vt:lpstr>What is Software?</vt:lpstr>
      <vt:lpstr>Professional Software Development</vt:lpstr>
      <vt:lpstr>Professional Software Development</vt:lpstr>
      <vt:lpstr>Software Product Classes</vt:lpstr>
      <vt:lpstr>PowerPoint Presentation</vt:lpstr>
      <vt:lpstr>Software Product Classes</vt:lpstr>
      <vt:lpstr>Different Types of Software</vt:lpstr>
      <vt:lpstr>Different Types of Software</vt:lpstr>
      <vt:lpstr>Different Types of Software</vt:lpstr>
      <vt:lpstr>Essential attributes of good software</vt:lpstr>
      <vt:lpstr>Why do software projects fail? Class Activity</vt:lpstr>
      <vt:lpstr>Why do software projects fail?</vt:lpstr>
      <vt:lpstr>What is Software Engineering</vt:lpstr>
      <vt:lpstr>Importance of Software Engineering</vt:lpstr>
      <vt:lpstr>Importance of Software Engineering</vt:lpstr>
      <vt:lpstr>Computer Science Vs. Software Engineering Class Activity</vt:lpstr>
      <vt:lpstr>Computer Science Vs. Software Engineering</vt:lpstr>
      <vt:lpstr>System Engineering Vs. Software Engineering</vt:lpstr>
      <vt:lpstr>Different Types of Software Engineering-related Jobs/Roles Available in the Market </vt:lpstr>
      <vt:lpstr>Different Types of Software Engineering-related Jobs/Roles Available in the Market </vt:lpstr>
      <vt:lpstr>Different Types of Software Engineering-related Jobs/Roles Available in the Market </vt:lpstr>
      <vt:lpstr>General issues in all types of software Class Activity</vt:lpstr>
      <vt:lpstr>General issues in all types of software</vt:lpstr>
      <vt:lpstr>General Issues in all types of software</vt:lpstr>
      <vt:lpstr>General Issues in all types of software</vt:lpstr>
    </vt:vector>
  </TitlesOfParts>
  <Company>St Andrews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Figures – Chapter 1</dc:title>
  <dc:creator>Ian Sommerville</dc:creator>
  <cp:lastModifiedBy>Reza Shahamiri</cp:lastModifiedBy>
  <cp:revision>82</cp:revision>
  <dcterms:created xsi:type="dcterms:W3CDTF">2009-12-29T10:39:27Z</dcterms:created>
  <dcterms:modified xsi:type="dcterms:W3CDTF">2018-07-18T22:58:57Z</dcterms:modified>
</cp:coreProperties>
</file>

<file path=docProps/thumbnail.jpeg>
</file>